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2" r:id="rId3"/>
    <p:sldId id="257" r:id="rId4"/>
    <p:sldId id="261" r:id="rId5"/>
    <p:sldId id="260" r:id="rId6"/>
    <p:sldId id="263" r:id="rId7"/>
    <p:sldId id="259" r:id="rId8"/>
    <p:sldId id="256" r:id="rId9"/>
  </p:sldIdLst>
  <p:sldSz cx="6858000" cy="9906000" type="A4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3" autoAdjust="0"/>
    <p:restoredTop sz="94660"/>
  </p:normalViewPr>
  <p:slideViewPr>
    <p:cSldViewPr snapToGrid="0">
      <p:cViewPr varScale="1">
        <p:scale>
          <a:sx n="71" d="100"/>
          <a:sy n="71" d="100"/>
        </p:scale>
        <p:origin x="153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Conjugated</a:t>
            </a:r>
            <a:r>
              <a:rPr lang="en-GB" baseline="0" dirty="0"/>
              <a:t> bilirubin concentration after 6 hour incubation with 1uM bilirubin</a:t>
            </a:r>
            <a:endParaRPr lang="en-GB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Sheet1!$G$4:$I$4</c:f>
                <c:numCache>
                  <c:formatCode>General</c:formatCode>
                  <c:ptCount val="3"/>
                  <c:pt idx="0">
                    <c:v>3.0000000000000001E-3</c:v>
                  </c:pt>
                  <c:pt idx="1">
                    <c:v>2E-3</c:v>
                  </c:pt>
                  <c:pt idx="2">
                    <c:v>2E-3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Sheet1!$N$11:$N$13</c:f>
              <c:strCache>
                <c:ptCount val="3"/>
                <c:pt idx="0">
                  <c:v>Organoid-5</c:v>
                </c:pt>
                <c:pt idx="1">
                  <c:v>HepG2</c:v>
                </c:pt>
                <c:pt idx="2">
                  <c:v>Media only</c:v>
                </c:pt>
              </c:strCache>
            </c:strRef>
          </c:cat>
          <c:val>
            <c:numRef>
              <c:f>Sheet1!$C$4:$E$4</c:f>
              <c:numCache>
                <c:formatCode>General</c:formatCode>
                <c:ptCount val="3"/>
                <c:pt idx="0">
                  <c:v>0.04</c:v>
                </c:pt>
                <c:pt idx="1">
                  <c:v>7.0000000000000007E-2</c:v>
                </c:pt>
                <c:pt idx="2">
                  <c:v>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64-41B9-98B8-6F8D64F6A3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7125456"/>
        <c:axId val="367125848"/>
      </c:barChart>
      <c:catAx>
        <c:axId val="367125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125848"/>
        <c:crosses val="autoZero"/>
        <c:auto val="1"/>
        <c:lblAlgn val="ctr"/>
        <c:lblOffset val="100"/>
        <c:noMultiLvlLbl val="0"/>
      </c:catAx>
      <c:valAx>
        <c:axId val="36712584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mg/dL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125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8FF7E-A569-415D-B725-1BB7A216EB0A}" type="datetimeFigureOut">
              <a:rPr lang="en-GB" smtClean="0"/>
              <a:t>31/10/2018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9C874-D5AF-450F-9F54-7D07448CC0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888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8FF7E-A569-415D-B725-1BB7A216EB0A}" type="datetimeFigureOut">
              <a:rPr lang="en-GB" smtClean="0"/>
              <a:t>31/10/2018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9C874-D5AF-450F-9F54-7D07448CC0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442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8FF7E-A569-415D-B725-1BB7A216EB0A}" type="datetimeFigureOut">
              <a:rPr lang="en-GB" smtClean="0"/>
              <a:t>31/10/2018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9C874-D5AF-450F-9F54-7D07448CC0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991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8FF7E-A569-415D-B725-1BB7A216EB0A}" type="datetimeFigureOut">
              <a:rPr lang="en-GB" smtClean="0"/>
              <a:t>31/10/2018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9C874-D5AF-450F-9F54-7D07448CC0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2446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8FF7E-A569-415D-B725-1BB7A216EB0A}" type="datetimeFigureOut">
              <a:rPr lang="en-GB" smtClean="0"/>
              <a:t>31/10/2018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9C874-D5AF-450F-9F54-7D07448CC0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8871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8FF7E-A569-415D-B725-1BB7A216EB0A}" type="datetimeFigureOut">
              <a:rPr lang="en-GB" smtClean="0"/>
              <a:t>31/10/2018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9C874-D5AF-450F-9F54-7D07448CC0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300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8FF7E-A569-415D-B725-1BB7A216EB0A}" type="datetimeFigureOut">
              <a:rPr lang="en-GB" smtClean="0"/>
              <a:t>31/10/2018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9C874-D5AF-450F-9F54-7D07448CC0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4801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8FF7E-A569-415D-B725-1BB7A216EB0A}" type="datetimeFigureOut">
              <a:rPr lang="en-GB" smtClean="0"/>
              <a:t>31/10/2018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9C874-D5AF-450F-9F54-7D07448CC0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8175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8FF7E-A569-415D-B725-1BB7A216EB0A}" type="datetimeFigureOut">
              <a:rPr lang="en-GB" smtClean="0"/>
              <a:t>31/10/2018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9C874-D5AF-450F-9F54-7D07448CC0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739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8FF7E-A569-415D-B725-1BB7A216EB0A}" type="datetimeFigureOut">
              <a:rPr lang="en-GB" smtClean="0"/>
              <a:t>31/10/2018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9C874-D5AF-450F-9F54-7D07448CC0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839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8FF7E-A569-415D-B725-1BB7A216EB0A}" type="datetimeFigureOut">
              <a:rPr lang="en-GB" smtClean="0"/>
              <a:t>31/10/2018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9C874-D5AF-450F-9F54-7D07448CC0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3626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8FF7E-A569-415D-B725-1BB7A216EB0A}" type="datetimeFigureOut">
              <a:rPr lang="en-GB" smtClean="0"/>
              <a:t>31/10/2018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49C874-D5AF-450F-9F54-7D07448CC0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666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tiff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57" y="2844674"/>
            <a:ext cx="2500007" cy="209603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044" y="512016"/>
            <a:ext cx="2500008" cy="20960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4959" y="3749113"/>
            <a:ext cx="211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8" name="Rectangle 7"/>
          <p:cNvSpPr/>
          <p:nvPr/>
        </p:nvSpPr>
        <p:spPr>
          <a:xfrm>
            <a:off x="264959" y="6072015"/>
            <a:ext cx="7826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C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57" y="5156918"/>
            <a:ext cx="2505704" cy="190541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4959" y="8339510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06102" y="9520231"/>
            <a:ext cx="936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Figure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B4B16A-F390-4820-9FA0-6C31B6B56C5B}"/>
              </a:ext>
            </a:extLst>
          </p:cNvPr>
          <p:cNvSpPr txBox="1"/>
          <p:nvPr/>
        </p:nvSpPr>
        <p:spPr>
          <a:xfrm>
            <a:off x="269768" y="1537025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A038EFD-FD29-4F5F-8F8B-5E9B67994EC0}"/>
              </a:ext>
            </a:extLst>
          </p:cNvPr>
          <p:cNvGrpSpPr/>
          <p:nvPr/>
        </p:nvGrpSpPr>
        <p:grpSpPr>
          <a:xfrm>
            <a:off x="1469898" y="7189584"/>
            <a:ext cx="4088627" cy="2299852"/>
            <a:chOff x="1530123" y="510410"/>
            <a:chExt cx="4088627" cy="229985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32EE2CE-E928-45A9-A1DE-BADAA7751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30123" y="510410"/>
              <a:ext cx="4088627" cy="2299852"/>
            </a:xfrm>
            <a:prstGeom prst="rect">
              <a:avLst/>
            </a:prstGeom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F505A7E-19C1-44ED-81C5-5B60A1FE036D}"/>
                </a:ext>
              </a:extLst>
            </p:cNvPr>
            <p:cNvCxnSpPr>
              <a:cxnSpLocks/>
            </p:cNvCxnSpPr>
            <p:nvPr/>
          </p:nvCxnSpPr>
          <p:spPr>
            <a:xfrm>
              <a:off x="5303520" y="2645670"/>
              <a:ext cx="315230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E82BE02-EA1A-4762-B7E1-96D71F395A75}"/>
              </a:ext>
            </a:extLst>
          </p:cNvPr>
          <p:cNvGrpSpPr/>
          <p:nvPr/>
        </p:nvGrpSpPr>
        <p:grpSpPr>
          <a:xfrm>
            <a:off x="3528848" y="2844675"/>
            <a:ext cx="2500007" cy="2096038"/>
            <a:chOff x="3725122" y="5393430"/>
            <a:chExt cx="2500007" cy="209603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5122" y="5393430"/>
              <a:ext cx="2500007" cy="2096038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538F2D9-417E-425B-9377-80B0F3DB688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58382" y="7339583"/>
              <a:ext cx="329213" cy="1829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75B4AD3-70AB-4DBE-9572-EEB0974A6D41}"/>
              </a:ext>
            </a:extLst>
          </p:cNvPr>
          <p:cNvGrpSpPr/>
          <p:nvPr/>
        </p:nvGrpSpPr>
        <p:grpSpPr>
          <a:xfrm>
            <a:off x="3514212" y="512016"/>
            <a:ext cx="2500007" cy="2096039"/>
            <a:chOff x="3759994" y="3103864"/>
            <a:chExt cx="2500007" cy="209603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9994" y="3103864"/>
              <a:ext cx="2500007" cy="2096039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281D779-808A-4E64-9267-468907393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46316" y="4995053"/>
              <a:ext cx="329213" cy="18290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0699D0CA-85EE-462F-97DC-5D8BF37D2F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14212" y="5156917"/>
            <a:ext cx="2514644" cy="190541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8CB66B9A-8263-4FE0-8758-D01C5A7221BD}"/>
              </a:ext>
            </a:extLst>
          </p:cNvPr>
          <p:cNvSpPr txBox="1"/>
          <p:nvPr/>
        </p:nvSpPr>
        <p:spPr>
          <a:xfrm>
            <a:off x="1469898" y="5884433"/>
            <a:ext cx="950573" cy="8068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6577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49509" y="9203635"/>
            <a:ext cx="936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Figure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8904" y="95415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8661" y="4671391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9CCFB44-633C-43C7-8040-B2DB2A2E59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553" y="4777680"/>
            <a:ext cx="4449024" cy="42456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1A75A3B-4CB4-4C68-9D47-CEF24D468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553" y="509982"/>
            <a:ext cx="5702828" cy="398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885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8500" y="9372600"/>
            <a:ext cx="936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Figure 3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37141" y="3577112"/>
            <a:ext cx="6191569" cy="1673537"/>
            <a:chOff x="128467" y="1875502"/>
            <a:chExt cx="11748898" cy="417457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3642" y="1875502"/>
              <a:ext cx="3893723" cy="3053903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2713" y="1913654"/>
              <a:ext cx="3823120" cy="2998526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467" y="1913654"/>
              <a:ext cx="3796438" cy="2977599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952499" y="5397498"/>
              <a:ext cx="967902" cy="6525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100" dirty="0"/>
                <a:t> CK19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029199" y="5397498"/>
              <a:ext cx="907066" cy="6525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100" dirty="0"/>
                <a:t>CK19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8516142" y="5397499"/>
              <a:ext cx="3227278" cy="5533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100" dirty="0"/>
                <a:t>Liver Biopsy (control): CK19</a:t>
              </a: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630" y="898973"/>
            <a:ext cx="2022226" cy="122730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90238" y="2487852"/>
            <a:ext cx="423481" cy="2218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H&amp;E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54577" y="2477255"/>
            <a:ext cx="6543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solidFill>
                  <a:schemeClr val="accent2"/>
                </a:solidFill>
              </a:rPr>
              <a:t>OCH1E5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81877" y="2490131"/>
            <a:ext cx="4491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solidFill>
                  <a:srgbClr val="00B0F0"/>
                </a:solidFill>
              </a:rPr>
              <a:t>CK-7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348" y="6104895"/>
            <a:ext cx="1479617" cy="147961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589906" y="6104895"/>
            <a:ext cx="1134931" cy="147961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1616CC8-10FA-4C74-826E-C325EA75A4C6}"/>
              </a:ext>
            </a:extLst>
          </p:cNvPr>
          <p:cNvSpPr txBox="1"/>
          <p:nvPr/>
        </p:nvSpPr>
        <p:spPr>
          <a:xfrm>
            <a:off x="19425" y="127733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A1CDF88-60B3-46B2-9A35-3703A33AA952}"/>
              </a:ext>
            </a:extLst>
          </p:cNvPr>
          <p:cNvSpPr txBox="1"/>
          <p:nvPr/>
        </p:nvSpPr>
        <p:spPr>
          <a:xfrm>
            <a:off x="31531" y="391047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DDD399-9FC8-4982-88D6-F8724C7B1F2F}"/>
              </a:ext>
            </a:extLst>
          </p:cNvPr>
          <p:cNvSpPr txBox="1"/>
          <p:nvPr/>
        </p:nvSpPr>
        <p:spPr>
          <a:xfrm>
            <a:off x="-22885" y="6660037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CBEB9CD-5271-4C10-8910-53BF3EAACA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19785" y="947546"/>
            <a:ext cx="1585361" cy="1244844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5769ECC-108E-4BED-A5BD-D6C0908CAF02}"/>
              </a:ext>
            </a:extLst>
          </p:cNvPr>
          <p:cNvCxnSpPr/>
          <p:nvPr/>
        </p:nvCxnSpPr>
        <p:spPr>
          <a:xfrm flipH="1">
            <a:off x="3706833" y="1462004"/>
            <a:ext cx="114268" cy="738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8B3BFF0-FDF2-4668-A109-EC7F7437F96B}"/>
              </a:ext>
            </a:extLst>
          </p:cNvPr>
          <p:cNvCxnSpPr/>
          <p:nvPr/>
        </p:nvCxnSpPr>
        <p:spPr>
          <a:xfrm flipH="1">
            <a:off x="4011661" y="1724121"/>
            <a:ext cx="43103" cy="20627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D52BA31-2D6D-4EB3-914B-18643F539C12}"/>
              </a:ext>
            </a:extLst>
          </p:cNvPr>
          <p:cNvCxnSpPr>
            <a:cxnSpLocks/>
          </p:cNvCxnSpPr>
          <p:nvPr/>
        </p:nvCxnSpPr>
        <p:spPr>
          <a:xfrm flipH="1">
            <a:off x="4054764" y="1071418"/>
            <a:ext cx="141753" cy="7624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5479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99792" y="9278908"/>
            <a:ext cx="936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Figure 4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C5E642D-9834-4C81-BCF0-E9FE895CA8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1691578"/>
              </p:ext>
            </p:extLst>
          </p:nvPr>
        </p:nvGraphicFramePr>
        <p:xfrm>
          <a:off x="806658" y="1053548"/>
          <a:ext cx="4986268" cy="3249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77687" y="1113183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6768" y="4863263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20933" y="5395125"/>
            <a:ext cx="6423755" cy="1944656"/>
            <a:chOff x="566378" y="1977555"/>
            <a:chExt cx="10962596" cy="412762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72443" y="1977557"/>
              <a:ext cx="4056531" cy="3181592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914401" y="5549900"/>
              <a:ext cx="1258941" cy="5552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50" dirty="0"/>
                <a:t>AC5: H&amp;E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991099" y="5549900"/>
              <a:ext cx="1587219" cy="5552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50" dirty="0"/>
                <a:t>AC05: MRP2 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576435" y="5524500"/>
              <a:ext cx="2952302" cy="5389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50" dirty="0"/>
                <a:t>Liver Biopsy (control): MRP2</a:t>
              </a:r>
            </a:p>
          </p:txBody>
        </p:sp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757" t="13922" r="6186" b="19240"/>
            <a:stretch>
              <a:fillRect/>
            </a:stretch>
          </p:blipFill>
          <p:spPr bwMode="auto">
            <a:xfrm>
              <a:off x="3586325" y="1977556"/>
              <a:ext cx="3769340" cy="31815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48" t="7973" r="24564" b="18605"/>
            <a:stretch>
              <a:fillRect/>
            </a:stretch>
          </p:blipFill>
          <p:spPr bwMode="auto">
            <a:xfrm>
              <a:off x="566378" y="1977555"/>
              <a:ext cx="2809630" cy="31815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AEF8CCD-4F7E-4C51-8A9F-0CDBD4416AF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990532" y="7422509"/>
            <a:ext cx="2208721" cy="17323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000880-7636-411D-A337-09FDEE134F46}"/>
              </a:ext>
            </a:extLst>
          </p:cNvPr>
          <p:cNvSpPr txBox="1"/>
          <p:nvPr/>
        </p:nvSpPr>
        <p:spPr>
          <a:xfrm>
            <a:off x="1682434" y="7532493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00435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420870" y="2151020"/>
            <a:ext cx="3934460" cy="5259705"/>
            <a:chOff x="4828540" y="1420495"/>
            <a:chExt cx="2534920" cy="4017010"/>
          </a:xfrm>
        </p:grpSpPr>
        <p:pic>
          <p:nvPicPr>
            <p:cNvPr id="16" name="Picture 15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5149850" y="1420495"/>
              <a:ext cx="1892300" cy="1261745"/>
            </a:xfrm>
            <a:prstGeom prst="rect">
              <a:avLst/>
            </a:prstGeom>
          </p:spPr>
        </p:pic>
        <p:pic>
          <p:nvPicPr>
            <p:cNvPr id="17" name="Picture 16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8540" y="2902585"/>
              <a:ext cx="2534920" cy="2534920"/>
            </a:xfrm>
            <a:prstGeom prst="rect">
              <a:avLst/>
            </a:prstGeom>
          </p:spPr>
        </p:pic>
      </p:grpSp>
      <p:sp>
        <p:nvSpPr>
          <p:cNvPr id="27" name="TextBox 26"/>
          <p:cNvSpPr txBox="1"/>
          <p:nvPr/>
        </p:nvSpPr>
        <p:spPr>
          <a:xfrm>
            <a:off x="3132019" y="8991335"/>
            <a:ext cx="1042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Figure S1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18052" y="242514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57809" y="4969565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792637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80" y="4411446"/>
            <a:ext cx="5347252" cy="40428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468" y="593781"/>
            <a:ext cx="5274341" cy="35276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84174" y="9144000"/>
            <a:ext cx="1042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Figure S2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3A4C43-E69B-45D7-B701-B6FEB2966088}"/>
              </a:ext>
            </a:extLst>
          </p:cNvPr>
          <p:cNvSpPr txBox="1"/>
          <p:nvPr/>
        </p:nvSpPr>
        <p:spPr>
          <a:xfrm>
            <a:off x="586175" y="94753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EF12D1-AE50-451D-A59B-A80FDF1A89A7}"/>
              </a:ext>
            </a:extLst>
          </p:cNvPr>
          <p:cNvSpPr txBox="1"/>
          <p:nvPr/>
        </p:nvSpPr>
        <p:spPr>
          <a:xfrm>
            <a:off x="594191" y="460857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588382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60035" y="8766313"/>
            <a:ext cx="1042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Figure S3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83" y="4768334"/>
            <a:ext cx="5018539" cy="34529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1C3920-E5BE-4058-848A-2ABC212DEF1D}"/>
              </a:ext>
            </a:extLst>
          </p:cNvPr>
          <p:cNvSpPr txBox="1"/>
          <p:nvPr/>
        </p:nvSpPr>
        <p:spPr>
          <a:xfrm>
            <a:off x="512064" y="84124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6B1106-B90E-4F06-A1B6-F978AE2A035C}"/>
              </a:ext>
            </a:extLst>
          </p:cNvPr>
          <p:cNvSpPr txBox="1"/>
          <p:nvPr/>
        </p:nvSpPr>
        <p:spPr>
          <a:xfrm>
            <a:off x="512064" y="4583668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CF9A3E-4C7C-479C-97D7-27C2B87096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583" y="770355"/>
            <a:ext cx="5320353" cy="345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548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1811639" y="150055"/>
            <a:ext cx="2881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Liver-organoid development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13605" y="9577738"/>
            <a:ext cx="1042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Figure S4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48367" y="782691"/>
            <a:ext cx="6695231" cy="8635976"/>
            <a:chOff x="148367" y="782691"/>
            <a:chExt cx="6695231" cy="8635976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968" y="904377"/>
              <a:ext cx="864830" cy="643618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1477798" y="914342"/>
              <a:ext cx="155523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Donor (consented)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liver</a:t>
              </a:r>
            </a:p>
          </p:txBody>
        </p:sp>
        <p:sp>
          <p:nvSpPr>
            <p:cNvPr id="17" name="Down Arrow 16"/>
            <p:cNvSpPr/>
            <p:nvPr/>
          </p:nvSpPr>
          <p:spPr>
            <a:xfrm>
              <a:off x="941141" y="1405482"/>
              <a:ext cx="165122" cy="491653"/>
            </a:xfrm>
            <a:prstGeom prst="downArrow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30529" y="1791807"/>
              <a:ext cx="802503" cy="2599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Cannulation</a:t>
              </a:r>
            </a:p>
          </p:txBody>
        </p:sp>
        <p:sp>
          <p:nvSpPr>
            <p:cNvPr id="19" name="Down Arrow 18"/>
            <p:cNvSpPr/>
            <p:nvPr/>
          </p:nvSpPr>
          <p:spPr>
            <a:xfrm>
              <a:off x="961890" y="2101619"/>
              <a:ext cx="144373" cy="526683"/>
            </a:xfrm>
            <a:prstGeom prst="downArrow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40002" y="2527221"/>
              <a:ext cx="1367400" cy="2599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Collagenase Perfusion</a:t>
              </a: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0623" y="2826905"/>
              <a:ext cx="166906" cy="536395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341849" y="3296562"/>
              <a:ext cx="24048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Hepatocyte </a:t>
              </a:r>
              <a:r>
                <a:rPr lang="en-GB" kern="0">
                  <a:solidFill>
                    <a:prstClr val="black"/>
                  </a:solidFill>
                </a:rPr>
                <a:t>purification</a:t>
              </a: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Down Arrow 22"/>
            <p:cNvSpPr/>
            <p:nvPr/>
          </p:nvSpPr>
          <p:spPr>
            <a:xfrm>
              <a:off x="961890" y="3590194"/>
              <a:ext cx="158070" cy="539093"/>
            </a:xfrm>
            <a:prstGeom prst="downArrow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69424" y="4065904"/>
              <a:ext cx="274786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Hepatocyte viability testing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And </a:t>
              </a:r>
              <a:r>
                <a:rPr kumimoji="0" lang="en-GB" sz="18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Cryo</a:t>
              </a: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-preservation</a:t>
              </a: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9654" y="782691"/>
              <a:ext cx="1182058" cy="776218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5591712" y="877741"/>
              <a:ext cx="107555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Umbilical </a:t>
              </a:r>
            </a:p>
            <a:p>
              <a:r>
                <a:rPr lang="en-GB" sz="1400" dirty="0"/>
                <a:t>cord </a:t>
              </a:r>
            </a:p>
            <a:p>
              <a:r>
                <a:rPr lang="en-GB" sz="1400" dirty="0"/>
                <a:t>(Consented)</a:t>
              </a: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00090" y="1662222"/>
              <a:ext cx="201185" cy="506012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4082164" y="2263516"/>
              <a:ext cx="2646878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Isolation of Mesenchymal </a:t>
              </a:r>
            </a:p>
            <a:p>
              <a:r>
                <a:rPr lang="en-GB" dirty="0"/>
                <a:t>Stem Cells (MSC) from </a:t>
              </a:r>
            </a:p>
            <a:p>
              <a:r>
                <a:rPr lang="en-GB" dirty="0"/>
                <a:t>Wharton’s Jelly by plastic </a:t>
              </a:r>
            </a:p>
            <a:p>
              <a:r>
                <a:rPr lang="en-GB" dirty="0"/>
                <a:t>adherence</a:t>
              </a: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00090" y="3551043"/>
              <a:ext cx="201185" cy="506012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4180792" y="4076818"/>
              <a:ext cx="232146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Expansion of MSC and </a:t>
              </a:r>
            </a:p>
            <a:p>
              <a:r>
                <a:rPr lang="en-GB" dirty="0" err="1"/>
                <a:t>Cryo</a:t>
              </a:r>
              <a:r>
                <a:rPr lang="en-GB" dirty="0"/>
                <a:t>-preservation</a:t>
              </a:r>
            </a:p>
          </p:txBody>
        </p:sp>
        <p:sp>
          <p:nvSpPr>
            <p:cNvPr id="32" name="Down Arrow 31"/>
            <p:cNvSpPr/>
            <p:nvPr/>
          </p:nvSpPr>
          <p:spPr>
            <a:xfrm>
              <a:off x="925091" y="4729469"/>
              <a:ext cx="231668" cy="440068"/>
            </a:xfrm>
            <a:prstGeom prst="downArrow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00090" y="4646847"/>
              <a:ext cx="209108" cy="605312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269424" y="5214751"/>
              <a:ext cx="1915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Thaw Hepatocytes</a:t>
              </a:r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1890" y="5592829"/>
              <a:ext cx="231668" cy="670618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245261" y="6140732"/>
              <a:ext cx="19682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Determine viability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409654" y="5189540"/>
              <a:ext cx="1172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Thaw MSC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185718" y="6173100"/>
              <a:ext cx="19682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dirty="0"/>
                <a:t>Determine viability</a:t>
              </a:r>
            </a:p>
          </p:txBody>
        </p:sp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05817" y="5621323"/>
              <a:ext cx="203870" cy="59014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148367" y="7140642"/>
              <a:ext cx="6695231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b="1" dirty="0">
                  <a:solidFill>
                    <a:schemeClr val="accent2"/>
                  </a:solidFill>
                </a:rPr>
                <a:t>Culture 2:1 (Hepatocytes: MSC) in </a:t>
              </a:r>
              <a:r>
                <a:rPr lang="en-GB" sz="1600" b="1" u="sng" dirty="0">
                  <a:solidFill>
                    <a:schemeClr val="accent2"/>
                  </a:solidFill>
                </a:rPr>
                <a:t>Methylcellulose(1.2%)</a:t>
              </a:r>
              <a:r>
                <a:rPr lang="en-GB" sz="1600" b="1" dirty="0">
                  <a:solidFill>
                    <a:schemeClr val="accent2"/>
                  </a:solidFill>
                </a:rPr>
                <a:t>, DMEM/F12, N2,</a:t>
              </a:r>
            </a:p>
            <a:p>
              <a:r>
                <a:rPr lang="en-GB" sz="1600" b="1" dirty="0">
                  <a:solidFill>
                    <a:schemeClr val="accent2"/>
                  </a:solidFill>
                </a:rPr>
                <a:t>B27 supplements and 10ng/ml TGF-</a:t>
              </a:r>
              <a:r>
                <a:rPr lang="el-GR" sz="1600" b="1" dirty="0">
                  <a:solidFill>
                    <a:schemeClr val="accent2"/>
                  </a:solidFill>
                </a:rPr>
                <a:t>β</a:t>
              </a:r>
              <a:r>
                <a:rPr lang="en-GB" sz="1600" b="1" dirty="0">
                  <a:solidFill>
                    <a:schemeClr val="accent2"/>
                  </a:solidFill>
                </a:rPr>
                <a:t> and EGF, for 14 days.</a:t>
              </a:r>
            </a:p>
            <a:p>
              <a:r>
                <a:rPr lang="en-GB" sz="1600" b="1" dirty="0">
                  <a:solidFill>
                    <a:schemeClr val="accent2"/>
                  </a:solidFill>
                </a:rPr>
                <a:t>Initial experiments cultured in 96-well round bottom non-tissue culture </a:t>
              </a:r>
            </a:p>
            <a:p>
              <a:r>
                <a:rPr lang="en-GB" sz="1600" b="1" dirty="0">
                  <a:solidFill>
                    <a:schemeClr val="accent2"/>
                  </a:solidFill>
                </a:rPr>
                <a:t>treated culture plates. Subsequently, optimised cultures scaled up to </a:t>
              </a:r>
            </a:p>
            <a:p>
              <a:r>
                <a:rPr lang="en-GB" sz="1600" b="1" dirty="0">
                  <a:solidFill>
                    <a:schemeClr val="accent2"/>
                  </a:solidFill>
                </a:rPr>
                <a:t>non-treated 6- well plates. Resulting organoids then characterised by and for</a:t>
              </a:r>
            </a:p>
          </p:txBody>
        </p:sp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64956" y="6555413"/>
              <a:ext cx="191803" cy="555219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20142" y="6546108"/>
              <a:ext cx="211256" cy="611531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2525729" y="9049335"/>
              <a:ext cx="15311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solidFill>
                    <a:schemeClr val="accent2"/>
                  </a:solidFill>
                </a:rPr>
                <a:t>Albumin ELISA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25015" y="9024676"/>
              <a:ext cx="14186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solidFill>
                    <a:schemeClr val="accent2"/>
                  </a:solidFill>
                </a:rPr>
                <a:t>Urea analysis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308308" y="9042580"/>
              <a:ext cx="20449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solidFill>
                    <a:schemeClr val="accent2"/>
                  </a:solidFill>
                </a:rPr>
                <a:t>Histological analysis</a:t>
              </a:r>
            </a:p>
          </p:txBody>
        </p:sp>
        <p:sp>
          <p:nvSpPr>
            <p:cNvPr id="2" name="Rectangle 1"/>
            <p:cNvSpPr/>
            <p:nvPr/>
          </p:nvSpPr>
          <p:spPr>
            <a:xfrm>
              <a:off x="3258864" y="8491686"/>
              <a:ext cx="72772" cy="2093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363339" y="8701010"/>
              <a:ext cx="3967429" cy="10680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Down Arrow 6"/>
            <p:cNvSpPr/>
            <p:nvPr/>
          </p:nvSpPr>
          <p:spPr>
            <a:xfrm>
              <a:off x="1334440" y="8817975"/>
              <a:ext cx="130110" cy="20670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Down Arrow 37"/>
            <p:cNvSpPr/>
            <p:nvPr/>
          </p:nvSpPr>
          <p:spPr>
            <a:xfrm>
              <a:off x="3226237" y="8817975"/>
              <a:ext cx="130110" cy="20670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Down Arrow 40"/>
            <p:cNvSpPr/>
            <p:nvPr/>
          </p:nvSpPr>
          <p:spPr>
            <a:xfrm>
              <a:off x="5235472" y="8807564"/>
              <a:ext cx="130110" cy="20670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Up-Down Arrow 44"/>
            <p:cNvSpPr/>
            <p:nvPr/>
          </p:nvSpPr>
          <p:spPr>
            <a:xfrm>
              <a:off x="3112157" y="904378"/>
              <a:ext cx="743606" cy="6215564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253518" y="1413088"/>
              <a:ext cx="553998" cy="5744551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r>
                <a:rPr lang="en-GB" sz="2400" dirty="0"/>
                <a:t>Good Manufacturing Practise Compliant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7155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3875</TotalTime>
  <Words>199</Words>
  <Application>Microsoft Office PowerPoint</Application>
  <PresentationFormat>A4 Paper (210x297 mm)</PresentationFormat>
  <Paragraphs>67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Anil</dc:creator>
  <cp:lastModifiedBy>Chandrashekran, Anil</cp:lastModifiedBy>
  <cp:revision>79</cp:revision>
  <cp:lastPrinted>2017-12-14T14:49:30Z</cp:lastPrinted>
  <dcterms:created xsi:type="dcterms:W3CDTF">2017-09-05T10:32:19Z</dcterms:created>
  <dcterms:modified xsi:type="dcterms:W3CDTF">2018-10-31T19:21:43Z</dcterms:modified>
</cp:coreProperties>
</file>