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6" autoAdjust="0"/>
    <p:restoredTop sz="93321" autoAdjust="0"/>
  </p:normalViewPr>
  <p:slideViewPr>
    <p:cSldViewPr snapToGrid="0">
      <p:cViewPr varScale="1">
        <p:scale>
          <a:sx n="67" d="100"/>
          <a:sy n="67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Maria%20Lobo\Documents\Medicine\IOPPN\New%20and%20emerging%20treatments%20for%20schizophrenia%20review\Revision\Pharmacology\Ki%20values%20figures%20v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1/Ki values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'Ki values'!$T$3:$T$4</c:f>
              <c:strCache>
                <c:ptCount val="2"/>
                <c:pt idx="0">
                  <c:v>D1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values'!$T$5:$T$37</c:f>
              <c:numCache>
                <c:formatCode>General</c:formatCode>
                <c:ptCount val="33"/>
                <c:pt idx="0">
                  <c:v>1.2048192771084338E-2</c:v>
                </c:pt>
                <c:pt idx="2">
                  <c:v>8.9285714285714281E-3</c:v>
                </c:pt>
                <c:pt idx="4">
                  <c:v>9.9990000999900015E-5</c:v>
                </c:pt>
                <c:pt idx="6">
                  <c:v>3.7453183520599251E-3</c:v>
                </c:pt>
                <c:pt idx="8">
                  <c:v>1.9047619047619049E-2</c:v>
                </c:pt>
                <c:pt idx="10">
                  <c:v>1.3489815189531905E-3</c:v>
                </c:pt>
                <c:pt idx="12">
                  <c:v>2.5839793281653748E-3</c:v>
                </c:pt>
                <c:pt idx="14">
                  <c:v>5.1948051948051948E-3</c:v>
                </c:pt>
                <c:pt idx="16">
                  <c:v>0</c:v>
                </c:pt>
                <c:pt idx="18">
                  <c:v>6.0975609756097563E-3</c:v>
                </c:pt>
                <c:pt idx="20">
                  <c:v>1.9230769230769232E-2</c:v>
                </c:pt>
                <c:pt idx="22">
                  <c:v>3.3333333333333335E-3</c:v>
                </c:pt>
                <c:pt idx="24">
                  <c:v>0</c:v>
                </c:pt>
                <c:pt idx="26">
                  <c:v>0</c:v>
                </c:pt>
                <c:pt idx="28">
                  <c:v>0</c:v>
                </c:pt>
                <c:pt idx="30">
                  <c:v>0</c:v>
                </c:pt>
                <c:pt idx="32">
                  <c:v>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F3-4425-848E-B6F854E8725D}"/>
            </c:ext>
          </c:extLst>
        </c:ser>
        <c:ser>
          <c:idx val="1"/>
          <c:order val="1"/>
          <c:tx>
            <c:strRef>
              <c:f>'Ki values'!$U$3:$U$4</c:f>
              <c:strCache>
                <c:ptCount val="2"/>
                <c:pt idx="0">
                  <c:v>D2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values'!$U$5:$U$37</c:f>
              <c:numCache>
                <c:formatCode>General</c:formatCode>
                <c:ptCount val="33"/>
                <c:pt idx="0">
                  <c:v>0.7142857142857143</c:v>
                </c:pt>
                <c:pt idx="2">
                  <c:v>0.43478260869565222</c:v>
                </c:pt>
                <c:pt idx="4">
                  <c:v>0.45454545454545453</c:v>
                </c:pt>
                <c:pt idx="6">
                  <c:v>0.45454545454545453</c:v>
                </c:pt>
                <c:pt idx="8">
                  <c:v>4.9019607843137261E-2</c:v>
                </c:pt>
                <c:pt idx="10">
                  <c:v>4.7058823529411761E-3</c:v>
                </c:pt>
                <c:pt idx="12">
                  <c:v>0.7142857142857143</c:v>
                </c:pt>
                <c:pt idx="14">
                  <c:v>8.4033613445378148E-3</c:v>
                </c:pt>
                <c:pt idx="16">
                  <c:v>1.6949152542372883</c:v>
                </c:pt>
                <c:pt idx="18">
                  <c:v>3.3333333333333335</c:v>
                </c:pt>
                <c:pt idx="20">
                  <c:v>3.125E-2</c:v>
                </c:pt>
                <c:pt idx="22">
                  <c:v>3.3333333333333335E-3</c:v>
                </c:pt>
                <c:pt idx="24">
                  <c:v>0</c:v>
                </c:pt>
                <c:pt idx="26">
                  <c:v>4.6948356807511737E-5</c:v>
                </c:pt>
                <c:pt idx="28">
                  <c:v>1E-3</c:v>
                </c:pt>
                <c:pt idx="30">
                  <c:v>2.7027027027027026</c:v>
                </c:pt>
                <c:pt idx="32">
                  <c:v>0.12048192771084336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F3-4425-848E-B6F854E8725D}"/>
            </c:ext>
          </c:extLst>
        </c:ser>
        <c:ser>
          <c:idx val="2"/>
          <c:order val="2"/>
          <c:tx>
            <c:strRef>
              <c:f>'Ki values'!$V$3:$V$4</c:f>
              <c:strCache>
                <c:ptCount val="2"/>
                <c:pt idx="0">
                  <c:v>D3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values'!$V$5:$V$37</c:f>
              <c:numCache>
                <c:formatCode>General</c:formatCode>
                <c:ptCount val="33"/>
                <c:pt idx="0">
                  <c:v>0.34482758620689657</c:v>
                </c:pt>
                <c:pt idx="2">
                  <c:v>0.41666666666666669</c:v>
                </c:pt>
                <c:pt idx="4">
                  <c:v>0.41666666666666669</c:v>
                </c:pt>
                <c:pt idx="6">
                  <c:v>0.16666666666666666</c:v>
                </c:pt>
                <c:pt idx="8">
                  <c:v>2.2831050228310504E-2</c:v>
                </c:pt>
                <c:pt idx="10">
                  <c:v>2.9411764705882353E-3</c:v>
                </c:pt>
                <c:pt idx="12">
                  <c:v>1</c:v>
                </c:pt>
                <c:pt idx="14">
                  <c:v>4.1322314049586778E-3</c:v>
                </c:pt>
                <c:pt idx="16">
                  <c:v>11.76470588235294</c:v>
                </c:pt>
                <c:pt idx="18">
                  <c:v>0.90909090909090906</c:v>
                </c:pt>
                <c:pt idx="20">
                  <c:v>0</c:v>
                </c:pt>
                <c:pt idx="22">
                  <c:v>3.3333333333333335E-3</c:v>
                </c:pt>
                <c:pt idx="24">
                  <c:v>0</c:v>
                </c:pt>
                <c:pt idx="26">
                  <c:v>0</c:v>
                </c:pt>
                <c:pt idx="28">
                  <c:v>2.5119316754584273E-3</c:v>
                </c:pt>
                <c:pt idx="30">
                  <c:v>0.27027027027027023</c:v>
                </c:pt>
                <c:pt idx="32">
                  <c:v>5.8823529411764701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F3-4425-848E-B6F854E8725D}"/>
            </c:ext>
          </c:extLst>
        </c:ser>
        <c:ser>
          <c:idx val="3"/>
          <c:order val="3"/>
          <c:tx>
            <c:strRef>
              <c:f>'Ki values'!$W$3:$W$4</c:f>
              <c:strCache>
                <c:ptCount val="2"/>
                <c:pt idx="0">
                  <c:v>D4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values'!$W$5:$W$37</c:f>
              <c:numCache>
                <c:formatCode>General</c:formatCode>
                <c:ptCount val="33"/>
                <c:pt idx="0">
                  <c:v>0.33333333333333331</c:v>
                </c:pt>
                <c:pt idx="2">
                  <c:v>6.3694267515923567E-2</c:v>
                </c:pt>
                <c:pt idx="4">
                  <c:v>4.2211903756859433E-4</c:v>
                </c:pt>
                <c:pt idx="6">
                  <c:v>0.12820512820512822</c:v>
                </c:pt>
                <c:pt idx="8">
                  <c:v>3.5335689045936397E-2</c:v>
                </c:pt>
                <c:pt idx="10">
                  <c:v>4.7619047619047619E-4</c:v>
                </c:pt>
                <c:pt idx="12">
                  <c:v>4.6189376443418013E-3</c:v>
                </c:pt>
                <c:pt idx="14">
                  <c:v>3.3898305084745763E-2</c:v>
                </c:pt>
                <c:pt idx="16">
                  <c:v>0</c:v>
                </c:pt>
                <c:pt idx="18">
                  <c:v>0.15873015873015872</c:v>
                </c:pt>
                <c:pt idx="20">
                  <c:v>0</c:v>
                </c:pt>
                <c:pt idx="22">
                  <c:v>0</c:v>
                </c:pt>
                <c:pt idx="24">
                  <c:v>0</c:v>
                </c:pt>
                <c:pt idx="26">
                  <c:v>0</c:v>
                </c:pt>
                <c:pt idx="28">
                  <c:v>0</c:v>
                </c:pt>
                <c:pt idx="30">
                  <c:v>0.16666666666666666</c:v>
                </c:pt>
                <c:pt idx="32">
                  <c:v>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F3-4425-848E-B6F854E8725D}"/>
            </c:ext>
          </c:extLst>
        </c:ser>
        <c:ser>
          <c:idx val="4"/>
          <c:order val="4"/>
          <c:tx>
            <c:strRef>
              <c:f>'Ki values'!$X$3:$X$4</c:f>
              <c:strCache>
                <c:ptCount val="2"/>
                <c:pt idx="0">
                  <c:v>5HT1A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values'!$X$5:$X$37</c:f>
              <c:numCache>
                <c:formatCode>General</c:formatCode>
                <c:ptCount val="33"/>
                <c:pt idx="0">
                  <c:v>5.5309734513274336E-4</c:v>
                </c:pt>
                <c:pt idx="2">
                  <c:v>3.2706459525756336E-4</c:v>
                </c:pt>
                <c:pt idx="4">
                  <c:v>1E-4</c:v>
                </c:pt>
                <c:pt idx="6">
                  <c:v>2.3809523809523812E-3</c:v>
                </c:pt>
                <c:pt idx="8">
                  <c:v>4.8473097430925838E-4</c:v>
                </c:pt>
                <c:pt idx="10">
                  <c:v>3.1250000000000002E-3</c:v>
                </c:pt>
                <c:pt idx="12">
                  <c:v>0.17857142857142858</c:v>
                </c:pt>
                <c:pt idx="14">
                  <c:v>7.1428571428571426E-3</c:v>
                </c:pt>
                <c:pt idx="16">
                  <c:v>0.33333333333333331</c:v>
                </c:pt>
                <c:pt idx="18">
                  <c:v>8.3333333333333339</c:v>
                </c:pt>
                <c:pt idx="20">
                  <c:v>0</c:v>
                </c:pt>
                <c:pt idx="22">
                  <c:v>0</c:v>
                </c:pt>
                <c:pt idx="24">
                  <c:v>0</c:v>
                </c:pt>
                <c:pt idx="26">
                  <c:v>3.5211267605633804E-3</c:v>
                </c:pt>
                <c:pt idx="28">
                  <c:v>1.5847860538827259E-2</c:v>
                </c:pt>
                <c:pt idx="30">
                  <c:v>0.66666666666666663</c:v>
                </c:pt>
                <c:pt idx="32">
                  <c:v>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F3-4425-848E-B6F854E8725D}"/>
            </c:ext>
          </c:extLst>
        </c:ser>
        <c:ser>
          <c:idx val="5"/>
          <c:order val="5"/>
          <c:tx>
            <c:strRef>
              <c:f>'Ki values'!$Y$3:$Y$4</c:f>
              <c:strCache>
                <c:ptCount val="2"/>
                <c:pt idx="0">
                  <c:v>5HT2A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values'!$Y$5:$Y$37</c:f>
              <c:numCache>
                <c:formatCode>General</c:formatCode>
                <c:ptCount val="33"/>
                <c:pt idx="0">
                  <c:v>1.1806375442739079E-2</c:v>
                </c:pt>
                <c:pt idx="2">
                  <c:v>0.35714285714285715</c:v>
                </c:pt>
                <c:pt idx="4">
                  <c:v>1.2042389210019268E-4</c:v>
                </c:pt>
                <c:pt idx="6">
                  <c:v>2.5</c:v>
                </c:pt>
                <c:pt idx="8">
                  <c:v>0.3125</c:v>
                </c:pt>
                <c:pt idx="10">
                  <c:v>5.0000000000000001E-3</c:v>
                </c:pt>
                <c:pt idx="12">
                  <c:v>0.1149425287356322</c:v>
                </c:pt>
                <c:pt idx="14">
                  <c:v>0.15384615384615385</c:v>
                </c:pt>
                <c:pt idx="16">
                  <c:v>5.2631578947368418E-2</c:v>
                </c:pt>
                <c:pt idx="18">
                  <c:v>2.1276595744680851</c:v>
                </c:pt>
                <c:pt idx="20">
                  <c:v>1.8518518518518516</c:v>
                </c:pt>
                <c:pt idx="22">
                  <c:v>11.494252873563219</c:v>
                </c:pt>
                <c:pt idx="24">
                  <c:v>0.13280212483399734</c:v>
                </c:pt>
                <c:pt idx="26">
                  <c:v>5.797101449275362E-5</c:v>
                </c:pt>
                <c:pt idx="28">
                  <c:v>7.9428117553613977E-3</c:v>
                </c:pt>
                <c:pt idx="30">
                  <c:v>0.4</c:v>
                </c:pt>
                <c:pt idx="32">
                  <c:v>2.2909507445589921E-3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F3-4425-848E-B6F854E8725D}"/>
            </c:ext>
          </c:extLst>
        </c:ser>
        <c:ser>
          <c:idx val="6"/>
          <c:order val="6"/>
          <c:tx>
            <c:strRef>
              <c:f>'Ki values'!$Z$3:$Z$4</c:f>
              <c:strCache>
                <c:ptCount val="2"/>
                <c:pt idx="0">
                  <c:v>5HT2C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values'!$Z$5:$Z$37</c:f>
              <c:numCache>
                <c:formatCode>General</c:formatCode>
                <c:ptCount val="33"/>
                <c:pt idx="0">
                  <c:v>2.0000000000000001E-4</c:v>
                </c:pt>
                <c:pt idx="2">
                  <c:v>6.4102564102564111E-2</c:v>
                </c:pt>
                <c:pt idx="4">
                  <c:v>1E-4</c:v>
                </c:pt>
                <c:pt idx="6">
                  <c:v>4.2553191489361701E-2</c:v>
                </c:pt>
                <c:pt idx="8">
                  <c:v>8.2644628099173556E-2</c:v>
                </c:pt>
                <c:pt idx="10">
                  <c:v>7.1108582805944683E-4</c:v>
                </c:pt>
                <c:pt idx="12">
                  <c:v>5.3475935828877004E-2</c:v>
                </c:pt>
                <c:pt idx="14">
                  <c:v>6.5789473684210523E-2</c:v>
                </c:pt>
                <c:pt idx="16">
                  <c:v>7.462686567164179E-3</c:v>
                </c:pt>
                <c:pt idx="18">
                  <c:v>2.9411764705882353E-2</c:v>
                </c:pt>
                <c:pt idx="20">
                  <c:v>5.7803468208092483E-3</c:v>
                </c:pt>
                <c:pt idx="22">
                  <c:v>2.2727272727272729</c:v>
                </c:pt>
                <c:pt idx="24">
                  <c:v>0</c:v>
                </c:pt>
                <c:pt idx="26">
                  <c:v>4.0816326530612246E-4</c:v>
                </c:pt>
                <c:pt idx="28">
                  <c:v>2.5125628140703519E-2</c:v>
                </c:pt>
                <c:pt idx="30">
                  <c:v>2.564102564102564E-2</c:v>
                </c:pt>
                <c:pt idx="32">
                  <c:v>5.0125313283208019E-4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F3-4425-848E-B6F854E8725D}"/>
            </c:ext>
          </c:extLst>
        </c:ser>
        <c:ser>
          <c:idx val="7"/>
          <c:order val="7"/>
          <c:tx>
            <c:strRef>
              <c:f>'Ki values'!$AA$3:$AA$4</c:f>
              <c:strCache>
                <c:ptCount val="2"/>
                <c:pt idx="0">
                  <c:v>a1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values'!$AA$5:$AA$37</c:f>
              <c:numCache>
                <c:formatCode>General</c:formatCode>
                <c:ptCount val="33"/>
                <c:pt idx="0">
                  <c:v>0.21276595744680851</c:v>
                </c:pt>
                <c:pt idx="2">
                  <c:v>0.7142857142857143</c:v>
                </c:pt>
                <c:pt idx="4">
                  <c:v>1.4084507042253522E-4</c:v>
                </c:pt>
                <c:pt idx="6">
                  <c:v>0.7142857142857143</c:v>
                </c:pt>
                <c:pt idx="8">
                  <c:v>1.8181818181818181E-2</c:v>
                </c:pt>
                <c:pt idx="10">
                  <c:v>6.6666666666666666E-2</c:v>
                </c:pt>
                <c:pt idx="12">
                  <c:v>3.6231884057971016E-2</c:v>
                </c:pt>
                <c:pt idx="14">
                  <c:v>0.25</c:v>
                </c:pt>
                <c:pt idx="16">
                  <c:v>0</c:v>
                </c:pt>
                <c:pt idx="18">
                  <c:v>0.50251256281407031</c:v>
                </c:pt>
                <c:pt idx="20">
                  <c:v>1.3698630136986301E-2</c:v>
                </c:pt>
                <c:pt idx="22">
                  <c:v>3.3333333333333335E-3</c:v>
                </c:pt>
                <c:pt idx="24">
                  <c:v>6.9300069300069295E-2</c:v>
                </c:pt>
                <c:pt idx="26">
                  <c:v>0</c:v>
                </c:pt>
                <c:pt idx="28">
                  <c:v>6.3131313131313137E-4</c:v>
                </c:pt>
                <c:pt idx="30">
                  <c:v>0</c:v>
                </c:pt>
                <c:pt idx="32">
                  <c:v>1.258970162407151E-3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F3-4425-848E-B6F854E8725D}"/>
            </c:ext>
          </c:extLst>
        </c:ser>
        <c:ser>
          <c:idx val="8"/>
          <c:order val="8"/>
          <c:tx>
            <c:strRef>
              <c:f>'Ki values'!$AB$3:$AB$4</c:f>
              <c:strCache>
                <c:ptCount val="2"/>
                <c:pt idx="0">
                  <c:v>a2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values'!$AB$5:$AB$37</c:f>
              <c:numCache>
                <c:formatCode>General</c:formatCode>
                <c:ptCount val="33"/>
                <c:pt idx="0">
                  <c:v>8.3173916659735512E-4</c:v>
                </c:pt>
                <c:pt idx="2">
                  <c:v>3.5486160397444995E-3</c:v>
                </c:pt>
                <c:pt idx="4">
                  <c:v>6.2500000000000001E-4</c:v>
                </c:pt>
                <c:pt idx="6">
                  <c:v>0.19607843137254904</c:v>
                </c:pt>
                <c:pt idx="8">
                  <c:v>5.7537399309551202E-3</c:v>
                </c:pt>
                <c:pt idx="10">
                  <c:v>1E-3</c:v>
                </c:pt>
                <c:pt idx="12">
                  <c:v>1.3812154696132596E-2</c:v>
                </c:pt>
                <c:pt idx="14">
                  <c:v>3.0211480362537763E-2</c:v>
                </c:pt>
                <c:pt idx="16">
                  <c:v>0</c:v>
                </c:pt>
                <c:pt idx="18">
                  <c:v>1.6949152542372883</c:v>
                </c:pt>
                <c:pt idx="20">
                  <c:v>0.01</c:v>
                </c:pt>
                <c:pt idx="22">
                  <c:v>3.3333333333333335E-3</c:v>
                </c:pt>
                <c:pt idx="24">
                  <c:v>0</c:v>
                </c:pt>
                <c:pt idx="26">
                  <c:v>8.0321285140562252E-4</c:v>
                </c:pt>
                <c:pt idx="28">
                  <c:v>0</c:v>
                </c:pt>
                <c:pt idx="30">
                  <c:v>0</c:v>
                </c:pt>
                <c:pt idx="32">
                  <c:v>3.9154267815191858E-3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F3-4425-848E-B6F854E8725D}"/>
            </c:ext>
          </c:extLst>
        </c:ser>
        <c:ser>
          <c:idx val="9"/>
          <c:order val="9"/>
          <c:tx>
            <c:strRef>
              <c:f>'Ki values'!$AC$3:$AC$4</c:f>
              <c:strCache>
                <c:ptCount val="2"/>
                <c:pt idx="0">
                  <c:v>H1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values'!$AC$5:$AC$37</c:f>
              <c:numCache>
                <c:formatCode>General</c:formatCode>
                <c:ptCount val="33"/>
                <c:pt idx="0">
                  <c:v>1.1749500646222534E-3</c:v>
                </c:pt>
                <c:pt idx="2">
                  <c:v>0.35714285714285715</c:v>
                </c:pt>
                <c:pt idx="4">
                  <c:v>1E-4</c:v>
                </c:pt>
                <c:pt idx="6">
                  <c:v>5.3191489361702128E-2</c:v>
                </c:pt>
                <c:pt idx="8">
                  <c:v>0.41666666666666669</c:v>
                </c:pt>
                <c:pt idx="10">
                  <c:v>0.1149425287356322</c:v>
                </c:pt>
                <c:pt idx="12">
                  <c:v>3.4482758620689655E-2</c:v>
                </c:pt>
                <c:pt idx="14">
                  <c:v>0.55555555555555558</c:v>
                </c:pt>
                <c:pt idx="16">
                  <c:v>4.3478260869565216E-2</c:v>
                </c:pt>
                <c:pt idx="18">
                  <c:v>5.2631578947368418E-2</c:v>
                </c:pt>
                <c:pt idx="20">
                  <c:v>1E-3</c:v>
                </c:pt>
                <c:pt idx="22">
                  <c:v>3.3333333333333335E-3</c:v>
                </c:pt>
                <c:pt idx="24">
                  <c:v>0</c:v>
                </c:pt>
                <c:pt idx="26">
                  <c:v>0</c:v>
                </c:pt>
                <c:pt idx="28">
                  <c:v>0</c:v>
                </c:pt>
                <c:pt idx="30">
                  <c:v>0</c:v>
                </c:pt>
                <c:pt idx="32">
                  <c:v>4.6728971962616828E-2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7F3-4425-848E-B6F854E8725D}"/>
            </c:ext>
          </c:extLst>
        </c:ser>
        <c:ser>
          <c:idx val="10"/>
          <c:order val="10"/>
          <c:tx>
            <c:strRef>
              <c:f>'Ki values'!$AD$3:$AD$4</c:f>
              <c:strCache>
                <c:ptCount val="2"/>
                <c:pt idx="0">
                  <c:v>M1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values'!$AD$5:$AD$37</c:f>
              <c:numCache>
                <c:formatCode>General</c:formatCode>
                <c:ptCount val="33"/>
                <c:pt idx="0">
                  <c:v>2.2862368541380886E-4</c:v>
                </c:pt>
                <c:pt idx="2">
                  <c:v>2.5125628140703519E-2</c:v>
                </c:pt>
                <c:pt idx="4">
                  <c:v>1E-4</c:v>
                </c:pt>
                <c:pt idx="6">
                  <c:v>1.4214641080312722E-4</c:v>
                </c:pt>
                <c:pt idx="8">
                  <c:v>4.1322314049586778E-2</c:v>
                </c:pt>
                <c:pt idx="10">
                  <c:v>4.1356492969396195E-3</c:v>
                </c:pt>
                <c:pt idx="12">
                  <c:v>1.4762326542663124E-4</c:v>
                </c:pt>
                <c:pt idx="14">
                  <c:v>0.11481056257175659</c:v>
                </c:pt>
                <c:pt idx="16">
                  <c:v>1E-3</c:v>
                </c:pt>
                <c:pt idx="18">
                  <c:v>1E-3</c:v>
                </c:pt>
                <c:pt idx="20">
                  <c:v>0.01</c:v>
                </c:pt>
                <c:pt idx="22">
                  <c:v>3.3333333333333335E-3</c:v>
                </c:pt>
                <c:pt idx="24">
                  <c:v>0</c:v>
                </c:pt>
                <c:pt idx="26">
                  <c:v>0</c:v>
                </c:pt>
                <c:pt idx="28">
                  <c:v>1.2594458438287152E-2</c:v>
                </c:pt>
                <c:pt idx="30">
                  <c:v>0</c:v>
                </c:pt>
                <c:pt idx="32">
                  <c:v>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7F3-4425-848E-B6F854E8725D}"/>
            </c:ext>
          </c:extLst>
        </c:ser>
        <c:ser>
          <c:idx val="11"/>
          <c:order val="11"/>
          <c:tx>
            <c:strRef>
              <c:f>'Ki values'!$AE$3:$AE$4</c:f>
              <c:strCache>
                <c:ptCount val="2"/>
                <c:pt idx="0">
                  <c:v>M3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values'!$AE$5:$AE$37</c:f>
              <c:numCache>
                <c:formatCode>General</c:formatCode>
                <c:ptCount val="33"/>
                <c:pt idx="0">
                  <c:v>1E-3</c:v>
                </c:pt>
                <c:pt idx="2">
                  <c:v>1.7543859649122806E-2</c:v>
                </c:pt>
                <c:pt idx="4">
                  <c:v>1E-4</c:v>
                </c:pt>
                <c:pt idx="6">
                  <c:v>1E-4</c:v>
                </c:pt>
                <c:pt idx="8">
                  <c:v>1.282051282051282E-2</c:v>
                </c:pt>
                <c:pt idx="10">
                  <c:v>6.1293288384921848E-4</c:v>
                </c:pt>
                <c:pt idx="12">
                  <c:v>2.1381227282446012E-4</c:v>
                </c:pt>
                <c:pt idx="14">
                  <c:v>0.04</c:v>
                </c:pt>
                <c:pt idx="16">
                  <c:v>1E-3</c:v>
                </c:pt>
                <c:pt idx="18">
                  <c:v>0</c:v>
                </c:pt>
                <c:pt idx="20">
                  <c:v>0.01</c:v>
                </c:pt>
                <c:pt idx="22">
                  <c:v>3.3333333333333335E-3</c:v>
                </c:pt>
                <c:pt idx="24">
                  <c:v>0</c:v>
                </c:pt>
                <c:pt idx="26">
                  <c:v>0</c:v>
                </c:pt>
                <c:pt idx="28">
                  <c:v>2.5125628140703519E-2</c:v>
                </c:pt>
                <c:pt idx="30">
                  <c:v>0</c:v>
                </c:pt>
                <c:pt idx="32">
                  <c:v>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7F3-4425-848E-B6F854E8725D}"/>
            </c:ext>
          </c:extLst>
        </c:ser>
        <c:ser>
          <c:idx val="12"/>
          <c:order val="12"/>
          <c:tx>
            <c:strRef>
              <c:f>'Ki values'!$AF$3:$AF$4</c:f>
              <c:strCache>
                <c:ptCount val="2"/>
                <c:pt idx="0">
                  <c:v>M4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'Ki values'!$S$5:$S$37</c:f>
              <c:strCache>
                <c:ptCount val="33"/>
                <c:pt idx="0">
                  <c:v>Haloperidol</c:v>
                </c:pt>
                <c:pt idx="2">
                  <c:v>Chlorpromazine</c:v>
                </c:pt>
                <c:pt idx="4">
                  <c:v>Amisulpride</c:v>
                </c:pt>
                <c:pt idx="6">
                  <c:v>Risperidone</c:v>
                </c:pt>
                <c:pt idx="8">
                  <c:v>Olanzapine</c:v>
                </c:pt>
                <c:pt idx="10">
                  <c:v>Quetiapine</c:v>
                </c:pt>
                <c:pt idx="12">
                  <c:v>Aripiprazole </c:v>
                </c:pt>
                <c:pt idx="14">
                  <c:v>Clozapine </c:v>
                </c:pt>
                <c:pt idx="16">
                  <c:v>Cariprazine</c:v>
                </c:pt>
                <c:pt idx="18">
                  <c:v>Brexpiprazole </c:v>
                </c:pt>
                <c:pt idx="20">
                  <c:v>Lumateperone</c:v>
                </c:pt>
                <c:pt idx="22">
                  <c:v>Pimavanserin</c:v>
                </c:pt>
                <c:pt idx="24">
                  <c:v>Roluperidone</c:v>
                </c:pt>
                <c:pt idx="26">
                  <c:v>SEP-363856</c:v>
                </c:pt>
                <c:pt idx="28">
                  <c:v>Xanomeline</c:v>
                </c:pt>
                <c:pt idx="30">
                  <c:v>Brilaroxazine</c:v>
                </c:pt>
                <c:pt idx="32">
                  <c:v>F17464</c:v>
                </c:pt>
              </c:strCache>
            </c:strRef>
          </c:cat>
          <c:val>
            <c:numRef>
              <c:f>'Ki values'!$AF$5:$AF$37</c:f>
              <c:numCache>
                <c:formatCode>General</c:formatCode>
                <c:ptCount val="33"/>
                <c:pt idx="0">
                  <c:v>1E-4</c:v>
                </c:pt>
                <c:pt idx="2">
                  <c:v>1.2987012987012988E-2</c:v>
                </c:pt>
                <c:pt idx="4">
                  <c:v>1E-4</c:v>
                </c:pt>
                <c:pt idx="6">
                  <c:v>1.3101008777675882E-4</c:v>
                </c:pt>
                <c:pt idx="8">
                  <c:v>4.8543689320388345E-3</c:v>
                </c:pt>
                <c:pt idx="10">
                  <c:v>2.1021652301870929E-3</c:v>
                </c:pt>
                <c:pt idx="12">
                  <c:v>6.5746219592373442E-4</c:v>
                </c:pt>
                <c:pt idx="14">
                  <c:v>5.6497175141242938E-2</c:v>
                </c:pt>
                <c:pt idx="16">
                  <c:v>1E-3</c:v>
                </c:pt>
                <c:pt idx="18">
                  <c:v>0</c:v>
                </c:pt>
                <c:pt idx="20">
                  <c:v>0.01</c:v>
                </c:pt>
                <c:pt idx="22">
                  <c:v>3.3333333333333335E-3</c:v>
                </c:pt>
                <c:pt idx="24">
                  <c:v>0</c:v>
                </c:pt>
                <c:pt idx="26">
                  <c:v>0</c:v>
                </c:pt>
                <c:pt idx="28">
                  <c:v>0.05</c:v>
                </c:pt>
                <c:pt idx="30">
                  <c:v>0</c:v>
                </c:pt>
                <c:pt idx="3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7F3-4425-848E-B6F854E87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4872351"/>
        <c:axId val="1725708879"/>
      </c:barChart>
      <c:catAx>
        <c:axId val="1934872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708879"/>
        <c:crosses val="autoZero"/>
        <c:auto val="1"/>
        <c:lblAlgn val="ctr"/>
        <c:lblOffset val="100"/>
        <c:noMultiLvlLbl val="0"/>
      </c:catAx>
      <c:valAx>
        <c:axId val="172570887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1/ Ki value</a:t>
                </a:r>
                <a:r>
                  <a:rPr lang="en-GB" baseline="0"/>
                  <a:t> (1/nM)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48723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B8923-5B60-431C-AABE-AD85F8AAC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7F500C-E6D3-498F-BED6-D12DF0849F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E24C4-9ACA-4891-8367-D3B4A1786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3C4D4-17B0-4115-8CE6-CA6AF6C87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63D89-BA0C-4063-A720-12DE0E85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8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B495C-2EFD-45C3-820B-4ABCF922A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05DB9-216E-4814-BD09-77968C07E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4676B-622D-4C8F-AA5C-CCDFF539E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60E01-82B7-4F93-99E3-C3CCD0BE4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E0257-4E04-4667-91E7-4398091A8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66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5EAA-B472-4F03-AAB9-A306A4353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F0A37-D41B-419E-B76B-4818ECC91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730F6-443F-4BA4-B76E-1C23C8FD4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6D030-8DCB-4248-91C7-4B21EEA5C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2AF03-AC68-4DD8-85FF-3E62ECA0A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339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1BC71-412A-4774-AA44-8A2D31CA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19203-BBC6-4707-842C-885932B808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4D85C9-4F33-40A5-8D42-FB18FCB7A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3D2B7E-C982-4BA1-9740-246E5C71C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2C754-D43D-4E3E-9D63-E75D12390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75280-00D0-49E0-ABCD-97DC62297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16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2E2E0-15D0-47BE-89EB-A8ECC01A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0BD44-6F20-4F61-B835-AA9D2AB88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4C69B-EA0D-4E2D-86ED-DDDFBCE9A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3D41E4-8FF3-490F-97BB-4E73F1088E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A3AC58-ADC9-49B5-BCF7-F950865143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5B72C3-B8C5-4308-A8E8-2F8823AD2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01D57E-EEFD-483A-8A80-49C7BCED3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5707D9-56B0-49B8-90A5-9D798952D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892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27ACF-A21E-463E-8BF7-1992582B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34FA8-AB23-40C9-9150-105174B5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1EBD3-F440-49DF-9DE0-73348A2AC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A0DC41-F958-4CB4-97C6-AE674B010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49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E11950-0F1E-48F3-8B1C-44504CC6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A062C0-0880-4D7A-AE5C-694D690CA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F9246-D5F1-447D-8B49-E3795A6C8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16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248A-57C8-4D22-837F-D0AEA9036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038FD-1DEA-463F-B759-F5384719A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ACBDD-8E96-4277-ABCF-6E941A7CB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FCBFD-E4CE-454C-AF1D-5B0719087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4957D-8B4B-4DAE-9E4A-C2EABC8A3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BF45A3-9BEB-4724-85B7-B8A8C6DB2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042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AE0FA-B6B5-44A1-A08B-6ACEA8510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C4C87-8FE4-4108-B2E8-B02F3C2D7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0729F-BB82-4592-AEC8-03C14F0D7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83347-99F4-4D89-BBAB-5691175C0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33C79-77A0-4B74-AE16-ADD2BEE8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D87D23-5153-43E8-B2A4-A5073F23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44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ABB-3884-4B15-B286-64D956425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3CA958-2202-4E7E-B894-93B5AF989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786AB-042A-4345-9A5D-51C096E99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67990-B663-4165-BC78-ECBDDB1B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58001-33B0-49FA-AADE-B4D65DE0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638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ADC55E-2F33-477B-A08C-9C08261C28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28713A-91E4-46D9-97A6-E8013998E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DCE1D-9E5F-4DB2-A79F-792FB0B46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4C748-F98C-4DDE-9B02-04312CFC3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9603E-248A-46C5-AC92-0875F7F97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35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93F87A-84AE-4BB5-90F8-15C3F01C9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534E4-CED0-47F8-B372-610DE4F3B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6C54-63DF-4509-92E2-290865E24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2218A-64AF-4D14-BE82-204EE64EEB4D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A8E9F-8EBB-454B-9FA1-3329951CD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04B85-34D2-4D78-8186-63E5BE6AB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E1FE3-3E57-4F43-937C-49DA99E08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59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3496F15-586E-436F-B61A-B69465374A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025953"/>
              </p:ext>
            </p:extLst>
          </p:nvPr>
        </p:nvGraphicFramePr>
        <p:xfrm>
          <a:off x="262844" y="1733000"/>
          <a:ext cx="12085760" cy="33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306A75-28E1-4DC0-BD33-CE23CA315C1B}"/>
              </a:ext>
            </a:extLst>
          </p:cNvPr>
          <p:cNvCxnSpPr>
            <a:cxnSpLocks/>
          </p:cNvCxnSpPr>
          <p:nvPr/>
        </p:nvCxnSpPr>
        <p:spPr>
          <a:xfrm flipV="1">
            <a:off x="262844" y="2160105"/>
            <a:ext cx="0" cy="1961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53A6A03-9336-4215-BE9A-236BEAA2DB85}"/>
              </a:ext>
            </a:extLst>
          </p:cNvPr>
          <p:cNvSpPr txBox="1"/>
          <p:nvPr/>
        </p:nvSpPr>
        <p:spPr>
          <a:xfrm rot="16200000">
            <a:off x="-1273561" y="1892596"/>
            <a:ext cx="28111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affinity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4F5370-5148-4480-881B-48D8DCFE7F12}"/>
              </a:ext>
            </a:extLst>
          </p:cNvPr>
          <p:cNvSpPr txBox="1"/>
          <p:nvPr/>
        </p:nvSpPr>
        <p:spPr>
          <a:xfrm>
            <a:off x="2908679" y="2023401"/>
            <a:ext cx="953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DB5244-22A9-483B-B6B4-24CCFB995766}"/>
              </a:ext>
            </a:extLst>
          </p:cNvPr>
          <p:cNvSpPr txBox="1"/>
          <p:nvPr/>
        </p:nvSpPr>
        <p:spPr>
          <a:xfrm>
            <a:off x="4980039" y="2052382"/>
            <a:ext cx="95345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3AE42F-F83A-49EA-8752-C72158BB11E4}"/>
              </a:ext>
            </a:extLst>
          </p:cNvPr>
          <p:cNvSpPr txBox="1"/>
          <p:nvPr/>
        </p:nvSpPr>
        <p:spPr>
          <a:xfrm>
            <a:off x="6190110" y="2023401"/>
            <a:ext cx="95345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1.7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4F7268-9489-4D9C-B571-72DBC1435837}"/>
              </a:ext>
            </a:extLst>
          </p:cNvPr>
          <p:cNvSpPr txBox="1"/>
          <p:nvPr/>
        </p:nvSpPr>
        <p:spPr>
          <a:xfrm>
            <a:off x="6390112" y="2023400"/>
            <a:ext cx="55345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11.8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12F3E8-6508-42C8-930F-FFD25F7AC86A}"/>
              </a:ext>
            </a:extLst>
          </p:cNvPr>
          <p:cNvSpPr txBox="1"/>
          <p:nvPr/>
        </p:nvSpPr>
        <p:spPr>
          <a:xfrm>
            <a:off x="6927342" y="2037795"/>
            <a:ext cx="5534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3.3</a:t>
            </a:r>
          </a:p>
          <a:p>
            <a:endParaRPr lang="en-GB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2AE7C9-01F7-46CD-9EED-E87F5696CDCE}"/>
              </a:ext>
            </a:extLst>
          </p:cNvPr>
          <p:cNvSpPr txBox="1"/>
          <p:nvPr/>
        </p:nvSpPr>
        <p:spPr>
          <a:xfrm>
            <a:off x="7148690" y="2037796"/>
            <a:ext cx="5534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1.7</a:t>
            </a:r>
          </a:p>
          <a:p>
            <a:endParaRPr lang="en-GB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B35BE3-F21C-41CC-85C7-337A55B5E0F3}"/>
              </a:ext>
            </a:extLst>
          </p:cNvPr>
          <p:cNvSpPr txBox="1"/>
          <p:nvPr/>
        </p:nvSpPr>
        <p:spPr>
          <a:xfrm>
            <a:off x="6946390" y="1904456"/>
            <a:ext cx="5534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8.3</a:t>
            </a:r>
          </a:p>
          <a:p>
            <a:endParaRPr lang="en-GB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FB5941-F997-4037-85FC-D7765E02072F}"/>
              </a:ext>
            </a:extLst>
          </p:cNvPr>
          <p:cNvSpPr txBox="1"/>
          <p:nvPr/>
        </p:nvSpPr>
        <p:spPr>
          <a:xfrm>
            <a:off x="8576109" y="2035120"/>
            <a:ext cx="5534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2.3</a:t>
            </a:r>
          </a:p>
          <a:p>
            <a:endParaRPr lang="en-GB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0D573AF-4DEF-4557-B1F2-D3A5AB2EB393}"/>
              </a:ext>
            </a:extLst>
          </p:cNvPr>
          <p:cNvCxnSpPr/>
          <p:nvPr/>
        </p:nvCxnSpPr>
        <p:spPr>
          <a:xfrm flipV="1">
            <a:off x="7177532" y="2039817"/>
            <a:ext cx="0" cy="1595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77E60A7-10FC-4512-9E93-3B53CD9E6098}"/>
              </a:ext>
            </a:extLst>
          </p:cNvPr>
          <p:cNvCxnSpPr/>
          <p:nvPr/>
        </p:nvCxnSpPr>
        <p:spPr>
          <a:xfrm flipV="1">
            <a:off x="7204069" y="2039817"/>
            <a:ext cx="0" cy="1595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7501067-D502-4E19-ACBE-71167D2F87B6}"/>
              </a:ext>
            </a:extLst>
          </p:cNvPr>
          <p:cNvSpPr txBox="1"/>
          <p:nvPr/>
        </p:nvSpPr>
        <p:spPr>
          <a:xfrm>
            <a:off x="7761454" y="2037783"/>
            <a:ext cx="5534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1.9</a:t>
            </a:r>
          </a:p>
          <a:p>
            <a:endParaRPr lang="en-GB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1C24A0-2DD6-4D53-A1CD-008E03F8D6F3}"/>
              </a:ext>
            </a:extLst>
          </p:cNvPr>
          <p:cNvSpPr txBox="1"/>
          <p:nvPr/>
        </p:nvSpPr>
        <p:spPr>
          <a:xfrm>
            <a:off x="8277358" y="2037760"/>
            <a:ext cx="5534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11.5</a:t>
            </a:r>
          </a:p>
          <a:p>
            <a:endParaRPr lang="en-GB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F7FC04-D472-4D22-951D-2881E376FDCD}"/>
              </a:ext>
            </a:extLst>
          </p:cNvPr>
          <p:cNvSpPr txBox="1"/>
          <p:nvPr/>
        </p:nvSpPr>
        <p:spPr>
          <a:xfrm>
            <a:off x="11086774" y="2035119"/>
            <a:ext cx="5534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2.7</a:t>
            </a:r>
          </a:p>
          <a:p>
            <a:endParaRPr lang="en-GB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BFF08EE-C287-4FED-A232-7D5738F2D4BE}"/>
              </a:ext>
            </a:extLst>
          </p:cNvPr>
          <p:cNvSpPr txBox="1"/>
          <p:nvPr/>
        </p:nvSpPr>
        <p:spPr>
          <a:xfrm>
            <a:off x="11678377" y="2032278"/>
            <a:ext cx="5534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5.9</a:t>
            </a:r>
          </a:p>
          <a:p>
            <a:endParaRPr lang="en-GB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FCA146-9960-4E88-85DE-AFC80F96D06B}"/>
              </a:ext>
            </a:extLst>
          </p:cNvPr>
          <p:cNvSpPr txBox="1"/>
          <p:nvPr/>
        </p:nvSpPr>
        <p:spPr>
          <a:xfrm>
            <a:off x="11907182" y="2039817"/>
            <a:ext cx="5534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6.3</a:t>
            </a:r>
          </a:p>
          <a:p>
            <a:endParaRPr lang="en-GB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0867A-0E6E-4EF3-85F7-433274201CD7}"/>
              </a:ext>
            </a:extLst>
          </p:cNvPr>
          <p:cNvSpPr txBox="1"/>
          <p:nvPr/>
        </p:nvSpPr>
        <p:spPr>
          <a:xfrm>
            <a:off x="7143567" y="1904456"/>
            <a:ext cx="55345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 dirty="0">
                <a:latin typeface="Arial" panose="020B0604020202020204" pitchFamily="34" charset="0"/>
                <a:cs typeface="Arial" panose="020B0604020202020204" pitchFamily="34" charset="0"/>
              </a:rPr>
              <a:t>2.1</a:t>
            </a:r>
          </a:p>
        </p:txBody>
      </p:sp>
    </p:spTree>
    <p:extLst>
      <p:ext uri="{BB962C8B-B14F-4D97-AF65-F5344CB8AC3E}">
        <p14:creationId xmlns:p14="http://schemas.microsoft.com/office/powerpoint/2010/main" val="1758193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29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Lobo</dc:creator>
  <cp:lastModifiedBy>Maria Lobo</cp:lastModifiedBy>
  <cp:revision>7</cp:revision>
  <dcterms:created xsi:type="dcterms:W3CDTF">2021-06-05T21:22:59Z</dcterms:created>
  <dcterms:modified xsi:type="dcterms:W3CDTF">2021-11-04T15:59:10Z</dcterms:modified>
</cp:coreProperties>
</file>