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Maria%20Lobo\Documents\Medicine\IOPPN\New%20and%20emerging%20treatments%20for%20schizophrenia%20review\Revision\Pharmacology\Ki%20values%20figures%20v1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1</a:t>
            </a:r>
            <a:r>
              <a:rPr lang="en-GB" baseline="0"/>
              <a:t> / Ki values relative to D2 Ki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757687245335206E-2"/>
          <c:y val="0.10943242281943279"/>
          <c:w val="0.91862850170227017"/>
          <c:h val="0.642231390577915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'Ki values relative to D2 (v2)'!$AJ$3:$AJ$4</c:f>
              <c:strCache>
                <c:ptCount val="2"/>
                <c:pt idx="0">
                  <c:v>D1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'Ki values relative to D2 (v2)'!$AI$5:$AI$35</c:f>
              <c:strCache>
                <c:ptCount val="31"/>
                <c:pt idx="0">
                  <c:v>Haloperidol</c:v>
                </c:pt>
                <c:pt idx="2">
                  <c:v>Chlorpromazine</c:v>
                </c:pt>
                <c:pt idx="4">
                  <c:v>Amisulpride</c:v>
                </c:pt>
                <c:pt idx="6">
                  <c:v>Risperidone</c:v>
                </c:pt>
                <c:pt idx="8">
                  <c:v>Olanzapine</c:v>
                </c:pt>
                <c:pt idx="10">
                  <c:v>Quetiapine</c:v>
                </c:pt>
                <c:pt idx="12">
                  <c:v>Aripiprazole </c:v>
                </c:pt>
                <c:pt idx="14">
                  <c:v>Clozapine </c:v>
                </c:pt>
                <c:pt idx="16">
                  <c:v>Cariprazine</c:v>
                </c:pt>
                <c:pt idx="18">
                  <c:v>Brexpiprazole </c:v>
                </c:pt>
                <c:pt idx="20">
                  <c:v>Lumateperone</c:v>
                </c:pt>
                <c:pt idx="22">
                  <c:v>Pimavanserin</c:v>
                </c:pt>
                <c:pt idx="24">
                  <c:v>SEP-363856</c:v>
                </c:pt>
                <c:pt idx="26">
                  <c:v>Xanomeline</c:v>
                </c:pt>
                <c:pt idx="28">
                  <c:v>Brilaroxazine</c:v>
                </c:pt>
                <c:pt idx="30">
                  <c:v>F17464</c:v>
                </c:pt>
              </c:strCache>
            </c:strRef>
          </c:cat>
          <c:val>
            <c:numRef>
              <c:f>'Ki values relative to D2 (v2)'!$AJ$5:$AJ$35</c:f>
              <c:numCache>
                <c:formatCode>General</c:formatCode>
                <c:ptCount val="31"/>
                <c:pt idx="0">
                  <c:v>1.6867469879518069E-2</c:v>
                </c:pt>
                <c:pt idx="2">
                  <c:v>2.0535714285714286E-2</c:v>
                </c:pt>
                <c:pt idx="4">
                  <c:v>2.1997800219978003E-4</c:v>
                </c:pt>
                <c:pt idx="6">
                  <c:v>8.2397003745318352E-3</c:v>
                </c:pt>
                <c:pt idx="8">
                  <c:v>0.38857142857142857</c:v>
                </c:pt>
                <c:pt idx="10">
                  <c:v>0.28665857277755297</c:v>
                </c:pt>
                <c:pt idx="12">
                  <c:v>3.6175710594315244E-3</c:v>
                </c:pt>
                <c:pt idx="14">
                  <c:v>0.61818181818181817</c:v>
                </c:pt>
                <c:pt idx="18">
                  <c:v>1.8292682926829265E-3</c:v>
                </c:pt>
                <c:pt idx="20">
                  <c:v>0.61538461538461542</c:v>
                </c:pt>
                <c:pt idx="22">
                  <c:v>300</c:v>
                </c:pt>
                <c:pt idx="30">
                  <c:v>8.3000000000000001E-4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79-4D24-B1FC-9EE0EAB23ADA}"/>
            </c:ext>
          </c:extLst>
        </c:ser>
        <c:ser>
          <c:idx val="1"/>
          <c:order val="1"/>
          <c:tx>
            <c:strRef>
              <c:f>'Ki values relative to D2 (v2)'!$AK$3:$AK$4</c:f>
              <c:strCache>
                <c:ptCount val="2"/>
                <c:pt idx="0">
                  <c:v>D2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'Ki values relative to D2 (v2)'!$AI$5:$AI$35</c:f>
              <c:strCache>
                <c:ptCount val="31"/>
                <c:pt idx="0">
                  <c:v>Haloperidol</c:v>
                </c:pt>
                <c:pt idx="2">
                  <c:v>Chlorpromazine</c:v>
                </c:pt>
                <c:pt idx="4">
                  <c:v>Amisulpride</c:v>
                </c:pt>
                <c:pt idx="6">
                  <c:v>Risperidone</c:v>
                </c:pt>
                <c:pt idx="8">
                  <c:v>Olanzapine</c:v>
                </c:pt>
                <c:pt idx="10">
                  <c:v>Quetiapine</c:v>
                </c:pt>
                <c:pt idx="12">
                  <c:v>Aripiprazole </c:v>
                </c:pt>
                <c:pt idx="14">
                  <c:v>Clozapine </c:v>
                </c:pt>
                <c:pt idx="16">
                  <c:v>Cariprazine</c:v>
                </c:pt>
                <c:pt idx="18">
                  <c:v>Brexpiprazole </c:v>
                </c:pt>
                <c:pt idx="20">
                  <c:v>Lumateperone</c:v>
                </c:pt>
                <c:pt idx="22">
                  <c:v>Pimavanserin</c:v>
                </c:pt>
                <c:pt idx="24">
                  <c:v>SEP-363856</c:v>
                </c:pt>
                <c:pt idx="26">
                  <c:v>Xanomeline</c:v>
                </c:pt>
                <c:pt idx="28">
                  <c:v>Brilaroxazine</c:v>
                </c:pt>
                <c:pt idx="30">
                  <c:v>F17464</c:v>
                </c:pt>
              </c:strCache>
            </c:strRef>
          </c:cat>
          <c:val>
            <c:numRef>
              <c:f>'Ki values relative to D2 (v2)'!$AK$5:$AK$35</c:f>
              <c:numCache>
                <c:formatCode>General</c:formatCode>
                <c:ptCount val="31"/>
                <c:pt idx="0">
                  <c:v>1</c:v>
                </c:pt>
                <c:pt idx="2">
                  <c:v>1</c:v>
                </c:pt>
                <c:pt idx="4">
                  <c:v>1</c:v>
                </c:pt>
                <c:pt idx="6">
                  <c:v>1</c:v>
                </c:pt>
                <c:pt idx="8">
                  <c:v>1</c:v>
                </c:pt>
                <c:pt idx="10">
                  <c:v>1</c:v>
                </c:pt>
                <c:pt idx="12">
                  <c:v>1</c:v>
                </c:pt>
                <c:pt idx="14">
                  <c:v>1</c:v>
                </c:pt>
                <c:pt idx="16">
                  <c:v>1</c:v>
                </c:pt>
                <c:pt idx="18">
                  <c:v>1</c:v>
                </c:pt>
                <c:pt idx="20">
                  <c:v>1</c:v>
                </c:pt>
                <c:pt idx="22">
                  <c:v>300</c:v>
                </c:pt>
                <c:pt idx="24">
                  <c:v>1</c:v>
                </c:pt>
                <c:pt idx="26">
                  <c:v>1</c:v>
                </c:pt>
                <c:pt idx="28">
                  <c:v>1</c:v>
                </c:pt>
                <c:pt idx="3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79-4D24-B1FC-9EE0EAB23ADA}"/>
            </c:ext>
          </c:extLst>
        </c:ser>
        <c:ser>
          <c:idx val="2"/>
          <c:order val="2"/>
          <c:tx>
            <c:strRef>
              <c:f>'Ki values relative to D2 (v2)'!$AL$3:$AL$4</c:f>
              <c:strCache>
                <c:ptCount val="2"/>
                <c:pt idx="0">
                  <c:v>D3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'Ki values relative to D2 (v2)'!$AI$5:$AI$35</c:f>
              <c:strCache>
                <c:ptCount val="31"/>
                <c:pt idx="0">
                  <c:v>Haloperidol</c:v>
                </c:pt>
                <c:pt idx="2">
                  <c:v>Chlorpromazine</c:v>
                </c:pt>
                <c:pt idx="4">
                  <c:v>Amisulpride</c:v>
                </c:pt>
                <c:pt idx="6">
                  <c:v>Risperidone</c:v>
                </c:pt>
                <c:pt idx="8">
                  <c:v>Olanzapine</c:v>
                </c:pt>
                <c:pt idx="10">
                  <c:v>Quetiapine</c:v>
                </c:pt>
                <c:pt idx="12">
                  <c:v>Aripiprazole </c:v>
                </c:pt>
                <c:pt idx="14">
                  <c:v>Clozapine </c:v>
                </c:pt>
                <c:pt idx="16">
                  <c:v>Cariprazine</c:v>
                </c:pt>
                <c:pt idx="18">
                  <c:v>Brexpiprazole </c:v>
                </c:pt>
                <c:pt idx="20">
                  <c:v>Lumateperone</c:v>
                </c:pt>
                <c:pt idx="22">
                  <c:v>Pimavanserin</c:v>
                </c:pt>
                <c:pt idx="24">
                  <c:v>SEP-363856</c:v>
                </c:pt>
                <c:pt idx="26">
                  <c:v>Xanomeline</c:v>
                </c:pt>
                <c:pt idx="28">
                  <c:v>Brilaroxazine</c:v>
                </c:pt>
                <c:pt idx="30">
                  <c:v>F17464</c:v>
                </c:pt>
              </c:strCache>
            </c:strRef>
          </c:cat>
          <c:val>
            <c:numRef>
              <c:f>'Ki values relative to D2 (v2)'!$AL$5:$AL$35</c:f>
              <c:numCache>
                <c:formatCode>General</c:formatCode>
                <c:ptCount val="31"/>
                <c:pt idx="0">
                  <c:v>0.48275862068965514</c:v>
                </c:pt>
                <c:pt idx="2">
                  <c:v>0.95833333333333337</c:v>
                </c:pt>
                <c:pt idx="4">
                  <c:v>0.91666666666666674</c:v>
                </c:pt>
                <c:pt idx="6">
                  <c:v>0.3666666666666667</c:v>
                </c:pt>
                <c:pt idx="8">
                  <c:v>0.46575342465753428</c:v>
                </c:pt>
                <c:pt idx="10">
                  <c:v>0.625</c:v>
                </c:pt>
                <c:pt idx="12">
                  <c:v>1.4</c:v>
                </c:pt>
                <c:pt idx="14">
                  <c:v>0.49173553719008267</c:v>
                </c:pt>
                <c:pt idx="16">
                  <c:v>6.9411764705882355</c:v>
                </c:pt>
                <c:pt idx="18">
                  <c:v>0.27272727272727271</c:v>
                </c:pt>
                <c:pt idx="22">
                  <c:v>300</c:v>
                </c:pt>
                <c:pt idx="26">
                  <c:v>2.5119316754584275</c:v>
                </c:pt>
                <c:pt idx="28">
                  <c:v>0.1</c:v>
                </c:pt>
                <c:pt idx="30">
                  <c:v>48.823529411764703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79-4D24-B1FC-9EE0EAB23ADA}"/>
            </c:ext>
          </c:extLst>
        </c:ser>
        <c:ser>
          <c:idx val="3"/>
          <c:order val="3"/>
          <c:tx>
            <c:strRef>
              <c:f>'Ki values relative to D2 (v2)'!$AM$3:$AM$4</c:f>
              <c:strCache>
                <c:ptCount val="2"/>
                <c:pt idx="0">
                  <c:v>D4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'Ki values relative to D2 (v2)'!$AI$5:$AI$35</c:f>
              <c:strCache>
                <c:ptCount val="31"/>
                <c:pt idx="0">
                  <c:v>Haloperidol</c:v>
                </c:pt>
                <c:pt idx="2">
                  <c:v>Chlorpromazine</c:v>
                </c:pt>
                <c:pt idx="4">
                  <c:v>Amisulpride</c:v>
                </c:pt>
                <c:pt idx="6">
                  <c:v>Risperidone</c:v>
                </c:pt>
                <c:pt idx="8">
                  <c:v>Olanzapine</c:v>
                </c:pt>
                <c:pt idx="10">
                  <c:v>Quetiapine</c:v>
                </c:pt>
                <c:pt idx="12">
                  <c:v>Aripiprazole </c:v>
                </c:pt>
                <c:pt idx="14">
                  <c:v>Clozapine </c:v>
                </c:pt>
                <c:pt idx="16">
                  <c:v>Cariprazine</c:v>
                </c:pt>
                <c:pt idx="18">
                  <c:v>Brexpiprazole </c:v>
                </c:pt>
                <c:pt idx="20">
                  <c:v>Lumateperone</c:v>
                </c:pt>
                <c:pt idx="22">
                  <c:v>Pimavanserin</c:v>
                </c:pt>
                <c:pt idx="24">
                  <c:v>SEP-363856</c:v>
                </c:pt>
                <c:pt idx="26">
                  <c:v>Xanomeline</c:v>
                </c:pt>
                <c:pt idx="28">
                  <c:v>Brilaroxazine</c:v>
                </c:pt>
                <c:pt idx="30">
                  <c:v>F17464</c:v>
                </c:pt>
              </c:strCache>
            </c:strRef>
          </c:cat>
          <c:val>
            <c:numRef>
              <c:f>'Ki values relative to D2 (v2)'!$AM$5:$AM$35</c:f>
              <c:numCache>
                <c:formatCode>General</c:formatCode>
                <c:ptCount val="31"/>
                <c:pt idx="0">
                  <c:v>0.46666666666666667</c:v>
                </c:pt>
                <c:pt idx="2">
                  <c:v>0.1464968152866242</c:v>
                </c:pt>
                <c:pt idx="4">
                  <c:v>9.2866188265090766E-4</c:v>
                </c:pt>
                <c:pt idx="6">
                  <c:v>0.2820512820512821</c:v>
                </c:pt>
                <c:pt idx="8">
                  <c:v>0.72084805653710238</c:v>
                </c:pt>
                <c:pt idx="10">
                  <c:v>0.10119047619047619</c:v>
                </c:pt>
                <c:pt idx="12">
                  <c:v>6.4665127020785218E-3</c:v>
                </c:pt>
                <c:pt idx="14">
                  <c:v>4.0338983050847457</c:v>
                </c:pt>
                <c:pt idx="18">
                  <c:v>4.7619047619047616E-2</c:v>
                </c:pt>
                <c:pt idx="28">
                  <c:v>6.1666666666666661E-2</c:v>
                </c:pt>
                <c:pt idx="30">
                  <c:v>8.3000000000000001E-4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079-4D24-B1FC-9EE0EAB23ADA}"/>
            </c:ext>
          </c:extLst>
        </c:ser>
        <c:ser>
          <c:idx val="4"/>
          <c:order val="4"/>
          <c:tx>
            <c:strRef>
              <c:f>'Ki values relative to D2 (v2)'!$AN$3:$AN$4</c:f>
              <c:strCache>
                <c:ptCount val="2"/>
                <c:pt idx="0">
                  <c:v>5HT1A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'Ki values relative to D2 (v2)'!$AI$5:$AI$35</c:f>
              <c:strCache>
                <c:ptCount val="31"/>
                <c:pt idx="0">
                  <c:v>Haloperidol</c:v>
                </c:pt>
                <c:pt idx="2">
                  <c:v>Chlorpromazine</c:v>
                </c:pt>
                <c:pt idx="4">
                  <c:v>Amisulpride</c:v>
                </c:pt>
                <c:pt idx="6">
                  <c:v>Risperidone</c:v>
                </c:pt>
                <c:pt idx="8">
                  <c:v>Olanzapine</c:v>
                </c:pt>
                <c:pt idx="10">
                  <c:v>Quetiapine</c:v>
                </c:pt>
                <c:pt idx="12">
                  <c:v>Aripiprazole </c:v>
                </c:pt>
                <c:pt idx="14">
                  <c:v>Clozapine </c:v>
                </c:pt>
                <c:pt idx="16">
                  <c:v>Cariprazine</c:v>
                </c:pt>
                <c:pt idx="18">
                  <c:v>Brexpiprazole </c:v>
                </c:pt>
                <c:pt idx="20">
                  <c:v>Lumateperone</c:v>
                </c:pt>
                <c:pt idx="22">
                  <c:v>Pimavanserin</c:v>
                </c:pt>
                <c:pt idx="24">
                  <c:v>SEP-363856</c:v>
                </c:pt>
                <c:pt idx="26">
                  <c:v>Xanomeline</c:v>
                </c:pt>
                <c:pt idx="28">
                  <c:v>Brilaroxazine</c:v>
                </c:pt>
                <c:pt idx="30">
                  <c:v>F17464</c:v>
                </c:pt>
              </c:strCache>
            </c:strRef>
          </c:cat>
          <c:val>
            <c:numRef>
              <c:f>'Ki values relative to D2 (v2)'!$AN$5:$AN$35</c:f>
              <c:numCache>
                <c:formatCode>General</c:formatCode>
                <c:ptCount val="31"/>
                <c:pt idx="0">
                  <c:v>7.7433628318584059E-4</c:v>
                </c:pt>
                <c:pt idx="2">
                  <c:v>7.5224856909239567E-4</c:v>
                </c:pt>
                <c:pt idx="4">
                  <c:v>2.2000000000000001E-4</c:v>
                </c:pt>
                <c:pt idx="6">
                  <c:v>5.2380952380952379E-3</c:v>
                </c:pt>
                <c:pt idx="8">
                  <c:v>9.8885118759088689E-3</c:v>
                </c:pt>
                <c:pt idx="10">
                  <c:v>0.6640625</c:v>
                </c:pt>
                <c:pt idx="12">
                  <c:v>0.25</c:v>
                </c:pt>
                <c:pt idx="14">
                  <c:v>0.85</c:v>
                </c:pt>
                <c:pt idx="16">
                  <c:v>0.19666666666666663</c:v>
                </c:pt>
                <c:pt idx="18">
                  <c:v>2.5</c:v>
                </c:pt>
                <c:pt idx="24">
                  <c:v>75</c:v>
                </c:pt>
                <c:pt idx="26">
                  <c:v>15.847860538827257</c:v>
                </c:pt>
                <c:pt idx="28">
                  <c:v>0.24666666666666665</c:v>
                </c:pt>
                <c:pt idx="30">
                  <c:v>51.875000000000007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079-4D24-B1FC-9EE0EAB23ADA}"/>
            </c:ext>
          </c:extLst>
        </c:ser>
        <c:ser>
          <c:idx val="5"/>
          <c:order val="5"/>
          <c:tx>
            <c:strRef>
              <c:f>'Ki values relative to D2 (v2)'!$AO$3:$AO$4</c:f>
              <c:strCache>
                <c:ptCount val="2"/>
                <c:pt idx="0">
                  <c:v>5HT2A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'Ki values relative to D2 (v2)'!$AI$5:$AI$35</c:f>
              <c:strCache>
                <c:ptCount val="31"/>
                <c:pt idx="0">
                  <c:v>Haloperidol</c:v>
                </c:pt>
                <c:pt idx="2">
                  <c:v>Chlorpromazine</c:v>
                </c:pt>
                <c:pt idx="4">
                  <c:v>Amisulpride</c:v>
                </c:pt>
                <c:pt idx="6">
                  <c:v>Risperidone</c:v>
                </c:pt>
                <c:pt idx="8">
                  <c:v>Olanzapine</c:v>
                </c:pt>
                <c:pt idx="10">
                  <c:v>Quetiapine</c:v>
                </c:pt>
                <c:pt idx="12">
                  <c:v>Aripiprazole </c:v>
                </c:pt>
                <c:pt idx="14">
                  <c:v>Clozapine </c:v>
                </c:pt>
                <c:pt idx="16">
                  <c:v>Cariprazine</c:v>
                </c:pt>
                <c:pt idx="18">
                  <c:v>Brexpiprazole </c:v>
                </c:pt>
                <c:pt idx="20">
                  <c:v>Lumateperone</c:v>
                </c:pt>
                <c:pt idx="22">
                  <c:v>Pimavanserin</c:v>
                </c:pt>
                <c:pt idx="24">
                  <c:v>SEP-363856</c:v>
                </c:pt>
                <c:pt idx="26">
                  <c:v>Xanomeline</c:v>
                </c:pt>
                <c:pt idx="28">
                  <c:v>Brilaroxazine</c:v>
                </c:pt>
                <c:pt idx="30">
                  <c:v>F17464</c:v>
                </c:pt>
              </c:strCache>
            </c:strRef>
          </c:cat>
          <c:val>
            <c:numRef>
              <c:f>'Ki values relative to D2 (v2)'!$AO$5:$AO$35</c:f>
              <c:numCache>
                <c:formatCode>General</c:formatCode>
                <c:ptCount val="31"/>
                <c:pt idx="0">
                  <c:v>1.6528925619834708E-2</c:v>
                </c:pt>
                <c:pt idx="2">
                  <c:v>0.8214285714285714</c:v>
                </c:pt>
                <c:pt idx="4">
                  <c:v>2.6493256262042394E-4</c:v>
                </c:pt>
                <c:pt idx="6">
                  <c:v>5.5</c:v>
                </c:pt>
                <c:pt idx="8">
                  <c:v>6.3749999999999991</c:v>
                </c:pt>
                <c:pt idx="10">
                  <c:v>1.0625</c:v>
                </c:pt>
                <c:pt idx="12">
                  <c:v>0.16091954022988506</c:v>
                </c:pt>
                <c:pt idx="14">
                  <c:v>18.307692307692307</c:v>
                </c:pt>
                <c:pt idx="16">
                  <c:v>3.1052631578947366E-2</c:v>
                </c:pt>
                <c:pt idx="18">
                  <c:v>0.63829787234042556</c:v>
                </c:pt>
                <c:pt idx="20">
                  <c:v>59.259259259259252</c:v>
                </c:pt>
                <c:pt idx="22">
                  <c:v>8.6999999999999994E-2</c:v>
                </c:pt>
                <c:pt idx="24">
                  <c:v>1.2347826086956522</c:v>
                </c:pt>
                <c:pt idx="26">
                  <c:v>7.9428117553613973</c:v>
                </c:pt>
                <c:pt idx="28">
                  <c:v>0.14799999999999999</c:v>
                </c:pt>
                <c:pt idx="30">
                  <c:v>1.9014891179839635E-2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079-4D24-B1FC-9EE0EAB23ADA}"/>
            </c:ext>
          </c:extLst>
        </c:ser>
        <c:ser>
          <c:idx val="6"/>
          <c:order val="6"/>
          <c:tx>
            <c:strRef>
              <c:f>'Ki values relative to D2 (v2)'!$AP$3:$AP$4</c:f>
              <c:strCache>
                <c:ptCount val="2"/>
                <c:pt idx="0">
                  <c:v>5HT2C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'Ki values relative to D2 (v2)'!$AI$5:$AI$35</c:f>
              <c:strCache>
                <c:ptCount val="31"/>
                <c:pt idx="0">
                  <c:v>Haloperidol</c:v>
                </c:pt>
                <c:pt idx="2">
                  <c:v>Chlorpromazine</c:v>
                </c:pt>
                <c:pt idx="4">
                  <c:v>Amisulpride</c:v>
                </c:pt>
                <c:pt idx="6">
                  <c:v>Risperidone</c:v>
                </c:pt>
                <c:pt idx="8">
                  <c:v>Olanzapine</c:v>
                </c:pt>
                <c:pt idx="10">
                  <c:v>Quetiapine</c:v>
                </c:pt>
                <c:pt idx="12">
                  <c:v>Aripiprazole </c:v>
                </c:pt>
                <c:pt idx="14">
                  <c:v>Clozapine </c:v>
                </c:pt>
                <c:pt idx="16">
                  <c:v>Cariprazine</c:v>
                </c:pt>
                <c:pt idx="18">
                  <c:v>Brexpiprazole </c:v>
                </c:pt>
                <c:pt idx="20">
                  <c:v>Lumateperone</c:v>
                </c:pt>
                <c:pt idx="22">
                  <c:v>Pimavanserin</c:v>
                </c:pt>
                <c:pt idx="24">
                  <c:v>SEP-363856</c:v>
                </c:pt>
                <c:pt idx="26">
                  <c:v>Xanomeline</c:v>
                </c:pt>
                <c:pt idx="28">
                  <c:v>Brilaroxazine</c:v>
                </c:pt>
                <c:pt idx="30">
                  <c:v>F17464</c:v>
                </c:pt>
              </c:strCache>
            </c:strRef>
          </c:cat>
          <c:val>
            <c:numRef>
              <c:f>'Ki values relative to D2 (v2)'!$AP$5:$AP$35</c:f>
              <c:numCache>
                <c:formatCode>General</c:formatCode>
                <c:ptCount val="31"/>
                <c:pt idx="0">
                  <c:v>2.7999999999999998E-4</c:v>
                </c:pt>
                <c:pt idx="2">
                  <c:v>0.14743589743589741</c:v>
                </c:pt>
                <c:pt idx="4">
                  <c:v>2.2000000000000001E-4</c:v>
                </c:pt>
                <c:pt idx="6">
                  <c:v>9.3617021276595741E-2</c:v>
                </c:pt>
                <c:pt idx="8">
                  <c:v>1.6859504132231404</c:v>
                </c:pt>
                <c:pt idx="10">
                  <c:v>0.15110573846263245</c:v>
                </c:pt>
                <c:pt idx="12">
                  <c:v>7.4866310160427801E-2</c:v>
                </c:pt>
                <c:pt idx="14">
                  <c:v>7.8289473684210531</c:v>
                </c:pt>
                <c:pt idx="16">
                  <c:v>4.4029850746268653E-3</c:v>
                </c:pt>
                <c:pt idx="18">
                  <c:v>8.8235294117647058E-3</c:v>
                </c:pt>
                <c:pt idx="20">
                  <c:v>0.18497109826589594</c:v>
                </c:pt>
                <c:pt idx="22">
                  <c:v>0.44</c:v>
                </c:pt>
                <c:pt idx="24">
                  <c:v>8.6938775510204085</c:v>
                </c:pt>
                <c:pt idx="26">
                  <c:v>25.125628140703519</c:v>
                </c:pt>
                <c:pt idx="28">
                  <c:v>9.4871794871794878E-3</c:v>
                </c:pt>
                <c:pt idx="30">
                  <c:v>4.1604010025062662E-3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079-4D24-B1FC-9EE0EAB23ADA}"/>
            </c:ext>
          </c:extLst>
        </c:ser>
        <c:ser>
          <c:idx val="7"/>
          <c:order val="7"/>
          <c:tx>
            <c:strRef>
              <c:f>'Ki values relative to D2 (v2)'!$AQ$3:$AQ$4</c:f>
              <c:strCache>
                <c:ptCount val="2"/>
                <c:pt idx="0">
                  <c:v>a1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'Ki values relative to D2 (v2)'!$AI$5:$AI$35</c:f>
              <c:strCache>
                <c:ptCount val="31"/>
                <c:pt idx="0">
                  <c:v>Haloperidol</c:v>
                </c:pt>
                <c:pt idx="2">
                  <c:v>Chlorpromazine</c:v>
                </c:pt>
                <c:pt idx="4">
                  <c:v>Amisulpride</c:v>
                </c:pt>
                <c:pt idx="6">
                  <c:v>Risperidone</c:v>
                </c:pt>
                <c:pt idx="8">
                  <c:v>Olanzapine</c:v>
                </c:pt>
                <c:pt idx="10">
                  <c:v>Quetiapine</c:v>
                </c:pt>
                <c:pt idx="12">
                  <c:v>Aripiprazole </c:v>
                </c:pt>
                <c:pt idx="14">
                  <c:v>Clozapine </c:v>
                </c:pt>
                <c:pt idx="16">
                  <c:v>Cariprazine</c:v>
                </c:pt>
                <c:pt idx="18">
                  <c:v>Brexpiprazole </c:v>
                </c:pt>
                <c:pt idx="20">
                  <c:v>Lumateperone</c:v>
                </c:pt>
                <c:pt idx="22">
                  <c:v>Pimavanserin</c:v>
                </c:pt>
                <c:pt idx="24">
                  <c:v>SEP-363856</c:v>
                </c:pt>
                <c:pt idx="26">
                  <c:v>Xanomeline</c:v>
                </c:pt>
                <c:pt idx="28">
                  <c:v>Brilaroxazine</c:v>
                </c:pt>
                <c:pt idx="30">
                  <c:v>F17464</c:v>
                </c:pt>
              </c:strCache>
            </c:strRef>
          </c:cat>
          <c:val>
            <c:numRef>
              <c:f>'Ki values relative to D2 (v2)'!$AQ$5:$AQ$35</c:f>
              <c:numCache>
                <c:formatCode>General</c:formatCode>
                <c:ptCount val="31"/>
                <c:pt idx="0">
                  <c:v>0.29787234042553185</c:v>
                </c:pt>
                <c:pt idx="2">
                  <c:v>1.6428571428571428</c:v>
                </c:pt>
                <c:pt idx="4">
                  <c:v>3.0985915492957747E-4</c:v>
                </c:pt>
                <c:pt idx="6">
                  <c:v>1.5714285714285716</c:v>
                </c:pt>
                <c:pt idx="8">
                  <c:v>0.37090909090909085</c:v>
                </c:pt>
                <c:pt idx="10">
                  <c:v>14.166666666666666</c:v>
                </c:pt>
                <c:pt idx="12">
                  <c:v>5.0724637681159417E-2</c:v>
                </c:pt>
                <c:pt idx="14">
                  <c:v>29.75</c:v>
                </c:pt>
                <c:pt idx="18">
                  <c:v>0.15075376884422109</c:v>
                </c:pt>
                <c:pt idx="20">
                  <c:v>0.43835616438356162</c:v>
                </c:pt>
                <c:pt idx="22">
                  <c:v>300</c:v>
                </c:pt>
                <c:pt idx="26">
                  <c:v>0.63131313131313127</c:v>
                </c:pt>
                <c:pt idx="30">
                  <c:v>1.0449452347979353E-2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079-4D24-B1FC-9EE0EAB23ADA}"/>
            </c:ext>
          </c:extLst>
        </c:ser>
        <c:ser>
          <c:idx val="8"/>
          <c:order val="8"/>
          <c:tx>
            <c:strRef>
              <c:f>'Ki values relative to D2 (v2)'!$AR$3:$AR$4</c:f>
              <c:strCache>
                <c:ptCount val="2"/>
                <c:pt idx="0">
                  <c:v>a2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'Ki values relative to D2 (v2)'!$AI$5:$AI$35</c:f>
              <c:strCache>
                <c:ptCount val="31"/>
                <c:pt idx="0">
                  <c:v>Haloperidol</c:v>
                </c:pt>
                <c:pt idx="2">
                  <c:v>Chlorpromazine</c:v>
                </c:pt>
                <c:pt idx="4">
                  <c:v>Amisulpride</c:v>
                </c:pt>
                <c:pt idx="6">
                  <c:v>Risperidone</c:v>
                </c:pt>
                <c:pt idx="8">
                  <c:v>Olanzapine</c:v>
                </c:pt>
                <c:pt idx="10">
                  <c:v>Quetiapine</c:v>
                </c:pt>
                <c:pt idx="12">
                  <c:v>Aripiprazole </c:v>
                </c:pt>
                <c:pt idx="14">
                  <c:v>Clozapine </c:v>
                </c:pt>
                <c:pt idx="16">
                  <c:v>Cariprazine</c:v>
                </c:pt>
                <c:pt idx="18">
                  <c:v>Brexpiprazole </c:v>
                </c:pt>
                <c:pt idx="20">
                  <c:v>Lumateperone</c:v>
                </c:pt>
                <c:pt idx="22">
                  <c:v>Pimavanserin</c:v>
                </c:pt>
                <c:pt idx="24">
                  <c:v>SEP-363856</c:v>
                </c:pt>
                <c:pt idx="26">
                  <c:v>Xanomeline</c:v>
                </c:pt>
                <c:pt idx="28">
                  <c:v>Brilaroxazine</c:v>
                </c:pt>
                <c:pt idx="30">
                  <c:v>F17464</c:v>
                </c:pt>
              </c:strCache>
            </c:strRef>
          </c:cat>
          <c:val>
            <c:numRef>
              <c:f>'Ki values relative to D2 (v2)'!$AR$5:$AR$35</c:f>
              <c:numCache>
                <c:formatCode>General</c:formatCode>
                <c:ptCount val="31"/>
                <c:pt idx="0">
                  <c:v>1.164434833236297E-3</c:v>
                </c:pt>
                <c:pt idx="2">
                  <c:v>8.161816891412349E-3</c:v>
                </c:pt>
                <c:pt idx="4">
                  <c:v>1.3750000000000001E-3</c:v>
                </c:pt>
                <c:pt idx="6">
                  <c:v>0.43137254901960792</c:v>
                </c:pt>
                <c:pt idx="8">
                  <c:v>0.11737629459148444</c:v>
                </c:pt>
                <c:pt idx="10">
                  <c:v>0.21249999999999999</c:v>
                </c:pt>
                <c:pt idx="12">
                  <c:v>1.9337016574585631E-2</c:v>
                </c:pt>
                <c:pt idx="14">
                  <c:v>3.595166163141994</c:v>
                </c:pt>
                <c:pt idx="18">
                  <c:v>0.50847457627118642</c:v>
                </c:pt>
                <c:pt idx="20">
                  <c:v>0.32</c:v>
                </c:pt>
                <c:pt idx="22">
                  <c:v>300</c:v>
                </c:pt>
                <c:pt idx="24">
                  <c:v>17.108433734939759</c:v>
                </c:pt>
                <c:pt idx="30">
                  <c:v>3.2498042286609241E-2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079-4D24-B1FC-9EE0EAB23ADA}"/>
            </c:ext>
          </c:extLst>
        </c:ser>
        <c:ser>
          <c:idx val="9"/>
          <c:order val="9"/>
          <c:tx>
            <c:strRef>
              <c:f>'Ki values relative to D2 (v2)'!$AS$3:$AS$4</c:f>
              <c:strCache>
                <c:ptCount val="2"/>
                <c:pt idx="0">
                  <c:v>H1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'Ki values relative to D2 (v2)'!$AI$5:$AI$35</c:f>
              <c:strCache>
                <c:ptCount val="31"/>
                <c:pt idx="0">
                  <c:v>Haloperidol</c:v>
                </c:pt>
                <c:pt idx="2">
                  <c:v>Chlorpromazine</c:v>
                </c:pt>
                <c:pt idx="4">
                  <c:v>Amisulpride</c:v>
                </c:pt>
                <c:pt idx="6">
                  <c:v>Risperidone</c:v>
                </c:pt>
                <c:pt idx="8">
                  <c:v>Olanzapine</c:v>
                </c:pt>
                <c:pt idx="10">
                  <c:v>Quetiapine</c:v>
                </c:pt>
                <c:pt idx="12">
                  <c:v>Aripiprazole </c:v>
                </c:pt>
                <c:pt idx="14">
                  <c:v>Clozapine </c:v>
                </c:pt>
                <c:pt idx="16">
                  <c:v>Cariprazine</c:v>
                </c:pt>
                <c:pt idx="18">
                  <c:v>Brexpiprazole </c:v>
                </c:pt>
                <c:pt idx="20">
                  <c:v>Lumateperone</c:v>
                </c:pt>
                <c:pt idx="22">
                  <c:v>Pimavanserin</c:v>
                </c:pt>
                <c:pt idx="24">
                  <c:v>SEP-363856</c:v>
                </c:pt>
                <c:pt idx="26">
                  <c:v>Xanomeline</c:v>
                </c:pt>
                <c:pt idx="28">
                  <c:v>Brilaroxazine</c:v>
                </c:pt>
                <c:pt idx="30">
                  <c:v>F17464</c:v>
                </c:pt>
              </c:strCache>
            </c:strRef>
          </c:cat>
          <c:val>
            <c:numRef>
              <c:f>'Ki values relative to D2 (v2)'!$AS$5:$AS$35</c:f>
              <c:numCache>
                <c:formatCode>General</c:formatCode>
                <c:ptCount val="31"/>
                <c:pt idx="0">
                  <c:v>1.6449300904711548E-3</c:v>
                </c:pt>
                <c:pt idx="2">
                  <c:v>0.8214285714285714</c:v>
                </c:pt>
                <c:pt idx="4">
                  <c:v>2.2000000000000001E-4</c:v>
                </c:pt>
                <c:pt idx="6">
                  <c:v>0.11702127659574468</c:v>
                </c:pt>
                <c:pt idx="8">
                  <c:v>8.5</c:v>
                </c:pt>
                <c:pt idx="10">
                  <c:v>24.425287356321842</c:v>
                </c:pt>
                <c:pt idx="12">
                  <c:v>4.8275862068965517E-2</c:v>
                </c:pt>
                <c:pt idx="14">
                  <c:v>66.111111111111114</c:v>
                </c:pt>
                <c:pt idx="16">
                  <c:v>2.5652173913043478E-2</c:v>
                </c:pt>
                <c:pt idx="18">
                  <c:v>1.5789473684210527E-2</c:v>
                </c:pt>
                <c:pt idx="20">
                  <c:v>3.2000000000000001E-2</c:v>
                </c:pt>
                <c:pt idx="22">
                  <c:v>300</c:v>
                </c:pt>
                <c:pt idx="30">
                  <c:v>0.38785046728971967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079-4D24-B1FC-9EE0EAB23ADA}"/>
            </c:ext>
          </c:extLst>
        </c:ser>
        <c:ser>
          <c:idx val="10"/>
          <c:order val="10"/>
          <c:tx>
            <c:strRef>
              <c:f>'Ki values relative to D2 (v2)'!$AT$3:$AT$4</c:f>
              <c:strCache>
                <c:ptCount val="2"/>
                <c:pt idx="0">
                  <c:v>M1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'Ki values relative to D2 (v2)'!$AI$5:$AI$35</c:f>
              <c:strCache>
                <c:ptCount val="31"/>
                <c:pt idx="0">
                  <c:v>Haloperidol</c:v>
                </c:pt>
                <c:pt idx="2">
                  <c:v>Chlorpromazine</c:v>
                </c:pt>
                <c:pt idx="4">
                  <c:v>Amisulpride</c:v>
                </c:pt>
                <c:pt idx="6">
                  <c:v>Risperidone</c:v>
                </c:pt>
                <c:pt idx="8">
                  <c:v>Olanzapine</c:v>
                </c:pt>
                <c:pt idx="10">
                  <c:v>Quetiapine</c:v>
                </c:pt>
                <c:pt idx="12">
                  <c:v>Aripiprazole </c:v>
                </c:pt>
                <c:pt idx="14">
                  <c:v>Clozapine </c:v>
                </c:pt>
                <c:pt idx="16">
                  <c:v>Cariprazine</c:v>
                </c:pt>
                <c:pt idx="18">
                  <c:v>Brexpiprazole </c:v>
                </c:pt>
                <c:pt idx="20">
                  <c:v>Lumateperone</c:v>
                </c:pt>
                <c:pt idx="22">
                  <c:v>Pimavanserin</c:v>
                </c:pt>
                <c:pt idx="24">
                  <c:v>SEP-363856</c:v>
                </c:pt>
                <c:pt idx="26">
                  <c:v>Xanomeline</c:v>
                </c:pt>
                <c:pt idx="28">
                  <c:v>Brilaroxazine</c:v>
                </c:pt>
                <c:pt idx="30">
                  <c:v>F17464</c:v>
                </c:pt>
              </c:strCache>
            </c:strRef>
          </c:cat>
          <c:val>
            <c:numRef>
              <c:f>'Ki values relative to D2 (v2)'!$AT$5:$AT$35</c:f>
              <c:numCache>
                <c:formatCode>General</c:formatCode>
                <c:ptCount val="31"/>
                <c:pt idx="0">
                  <c:v>3.2007315957933237E-4</c:v>
                </c:pt>
                <c:pt idx="2">
                  <c:v>5.7788944723618091E-2</c:v>
                </c:pt>
                <c:pt idx="4">
                  <c:v>2.2000000000000001E-4</c:v>
                </c:pt>
                <c:pt idx="6">
                  <c:v>3.1272210376687989E-4</c:v>
                </c:pt>
                <c:pt idx="8">
                  <c:v>0.84297520661157022</c:v>
                </c:pt>
                <c:pt idx="10">
                  <c:v>0.87882547559966906</c:v>
                </c:pt>
                <c:pt idx="12">
                  <c:v>2.0667257159728375E-4</c:v>
                </c:pt>
                <c:pt idx="14">
                  <c:v>13.662456946039036</c:v>
                </c:pt>
                <c:pt idx="18">
                  <c:v>2.9999999999999997E-4</c:v>
                </c:pt>
                <c:pt idx="20">
                  <c:v>0.32</c:v>
                </c:pt>
                <c:pt idx="22">
                  <c:v>300</c:v>
                </c:pt>
                <c:pt idx="26">
                  <c:v>12.594458438287152</c:v>
                </c:pt>
                <c:pt idx="30">
                  <c:v>8.3000000000000001E-4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079-4D24-B1FC-9EE0EAB23ADA}"/>
            </c:ext>
          </c:extLst>
        </c:ser>
        <c:ser>
          <c:idx val="11"/>
          <c:order val="11"/>
          <c:tx>
            <c:strRef>
              <c:f>'Ki values relative to D2 (v2)'!$AU$3:$AU$4</c:f>
              <c:strCache>
                <c:ptCount val="2"/>
                <c:pt idx="0">
                  <c:v>M3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'Ki values relative to D2 (v2)'!$AI$5:$AI$35</c:f>
              <c:strCache>
                <c:ptCount val="31"/>
                <c:pt idx="0">
                  <c:v>Haloperidol</c:v>
                </c:pt>
                <c:pt idx="2">
                  <c:v>Chlorpromazine</c:v>
                </c:pt>
                <c:pt idx="4">
                  <c:v>Amisulpride</c:v>
                </c:pt>
                <c:pt idx="6">
                  <c:v>Risperidone</c:v>
                </c:pt>
                <c:pt idx="8">
                  <c:v>Olanzapine</c:v>
                </c:pt>
                <c:pt idx="10">
                  <c:v>Quetiapine</c:v>
                </c:pt>
                <c:pt idx="12">
                  <c:v>Aripiprazole </c:v>
                </c:pt>
                <c:pt idx="14">
                  <c:v>Clozapine </c:v>
                </c:pt>
                <c:pt idx="16">
                  <c:v>Cariprazine</c:v>
                </c:pt>
                <c:pt idx="18">
                  <c:v>Brexpiprazole </c:v>
                </c:pt>
                <c:pt idx="20">
                  <c:v>Lumateperone</c:v>
                </c:pt>
                <c:pt idx="22">
                  <c:v>Pimavanserin</c:v>
                </c:pt>
                <c:pt idx="24">
                  <c:v>SEP-363856</c:v>
                </c:pt>
                <c:pt idx="26">
                  <c:v>Xanomeline</c:v>
                </c:pt>
                <c:pt idx="28">
                  <c:v>Brilaroxazine</c:v>
                </c:pt>
                <c:pt idx="30">
                  <c:v>F17464</c:v>
                </c:pt>
              </c:strCache>
            </c:strRef>
          </c:cat>
          <c:val>
            <c:numRef>
              <c:f>'Ki values relative to D2 (v2)'!$AU$5:$AU$35</c:f>
              <c:numCache>
                <c:formatCode>General</c:formatCode>
                <c:ptCount val="31"/>
                <c:pt idx="0">
                  <c:v>1.4E-3</c:v>
                </c:pt>
                <c:pt idx="2">
                  <c:v>4.0350877192982457E-2</c:v>
                </c:pt>
                <c:pt idx="4">
                  <c:v>2.2000000000000001E-4</c:v>
                </c:pt>
                <c:pt idx="6">
                  <c:v>2.2000000000000001E-4</c:v>
                </c:pt>
                <c:pt idx="8">
                  <c:v>0.26153846153846155</c:v>
                </c:pt>
                <c:pt idx="10">
                  <c:v>0.13024823781795894</c:v>
                </c:pt>
                <c:pt idx="12">
                  <c:v>2.9933718195424415E-4</c:v>
                </c:pt>
                <c:pt idx="14">
                  <c:v>4.76</c:v>
                </c:pt>
                <c:pt idx="20">
                  <c:v>0.32</c:v>
                </c:pt>
                <c:pt idx="22">
                  <c:v>300</c:v>
                </c:pt>
                <c:pt idx="26">
                  <c:v>25.125628140703519</c:v>
                </c:pt>
                <c:pt idx="30">
                  <c:v>8.3000000000000001E-4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5079-4D24-B1FC-9EE0EAB23ADA}"/>
            </c:ext>
          </c:extLst>
        </c:ser>
        <c:ser>
          <c:idx val="12"/>
          <c:order val="12"/>
          <c:tx>
            <c:strRef>
              <c:f>'Ki values relative to D2 (v2)'!$AV$3:$AV$4</c:f>
              <c:strCache>
                <c:ptCount val="2"/>
                <c:pt idx="0">
                  <c:v>M4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'Ki values relative to D2 (v2)'!$AI$5:$AI$35</c:f>
              <c:strCache>
                <c:ptCount val="31"/>
                <c:pt idx="0">
                  <c:v>Haloperidol</c:v>
                </c:pt>
                <c:pt idx="2">
                  <c:v>Chlorpromazine</c:v>
                </c:pt>
                <c:pt idx="4">
                  <c:v>Amisulpride</c:v>
                </c:pt>
                <c:pt idx="6">
                  <c:v>Risperidone</c:v>
                </c:pt>
                <c:pt idx="8">
                  <c:v>Olanzapine</c:v>
                </c:pt>
                <c:pt idx="10">
                  <c:v>Quetiapine</c:v>
                </c:pt>
                <c:pt idx="12">
                  <c:v>Aripiprazole </c:v>
                </c:pt>
                <c:pt idx="14">
                  <c:v>Clozapine </c:v>
                </c:pt>
                <c:pt idx="16">
                  <c:v>Cariprazine</c:v>
                </c:pt>
                <c:pt idx="18">
                  <c:v>Brexpiprazole </c:v>
                </c:pt>
                <c:pt idx="20">
                  <c:v>Lumateperone</c:v>
                </c:pt>
                <c:pt idx="22">
                  <c:v>Pimavanserin</c:v>
                </c:pt>
                <c:pt idx="24">
                  <c:v>SEP-363856</c:v>
                </c:pt>
                <c:pt idx="26">
                  <c:v>Xanomeline</c:v>
                </c:pt>
                <c:pt idx="28">
                  <c:v>Brilaroxazine</c:v>
                </c:pt>
                <c:pt idx="30">
                  <c:v>F17464</c:v>
                </c:pt>
              </c:strCache>
            </c:strRef>
          </c:cat>
          <c:val>
            <c:numRef>
              <c:f>'Ki values relative to D2 (v2)'!$AV$5:$AV$35</c:f>
              <c:numCache>
                <c:formatCode>General</c:formatCode>
                <c:ptCount val="31"/>
                <c:pt idx="0">
                  <c:v>1.3999999999999999E-4</c:v>
                </c:pt>
                <c:pt idx="2">
                  <c:v>2.987012987012987E-2</c:v>
                </c:pt>
                <c:pt idx="4">
                  <c:v>2.2000000000000001E-4</c:v>
                </c:pt>
                <c:pt idx="6">
                  <c:v>2.8822219310886942E-4</c:v>
                </c:pt>
                <c:pt idx="8">
                  <c:v>9.9029126213592222E-2</c:v>
                </c:pt>
                <c:pt idx="10">
                  <c:v>0.44671011141475719</c:v>
                </c:pt>
                <c:pt idx="12">
                  <c:v>9.2044707429322806E-4</c:v>
                </c:pt>
                <c:pt idx="14">
                  <c:v>6.72316384180791</c:v>
                </c:pt>
                <c:pt idx="20">
                  <c:v>0.32</c:v>
                </c:pt>
                <c:pt idx="22">
                  <c:v>300</c:v>
                </c:pt>
                <c:pt idx="26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079-4D24-B1FC-9EE0EAB23A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55199823"/>
        <c:axId val="1884449647"/>
      </c:barChart>
      <c:catAx>
        <c:axId val="2055199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4449647"/>
        <c:crossesAt val="1"/>
        <c:auto val="1"/>
        <c:lblAlgn val="ctr"/>
        <c:lblOffset val="100"/>
        <c:noMultiLvlLbl val="0"/>
      </c:catAx>
      <c:valAx>
        <c:axId val="1884449647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1/ (Ki /</a:t>
                </a:r>
                <a:r>
                  <a:rPr lang="en-US" baseline="0"/>
                  <a:t> D2 Ki)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51998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5E3B7-0286-40E5-84DD-BB5FE32245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08BDF6-F8AE-4A51-8924-45F757793A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6D958-E313-40EA-A278-09330EEC5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5D0CC-4F5F-4FE8-A386-4B3C62E01B61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FB751-15CE-4C78-B76D-617F875F3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A5C7D6-6968-41BF-B2BE-F4526114B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E0D58-DFEA-4027-A03E-9E61B05E80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621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06642-6A6D-45E4-BC17-70C829E79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C2F67C-03A3-46C9-931E-445CCB158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B73B3B-5741-48AF-BC2B-D0FA50DFD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5D0CC-4F5F-4FE8-A386-4B3C62E01B61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B0B03-40F3-4517-A022-E7099B0D5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39D87D-AE38-4E70-B32A-6F19D0111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E0D58-DFEA-4027-A03E-9E61B05E80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4035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97C9D-87EE-4A15-9C57-2EFA94273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A9581D-8DD9-41B2-BA95-4D4F737288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7ACE71-808D-4B65-9499-411E1C606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5D0CC-4F5F-4FE8-A386-4B3C62E01B61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23E37-A508-4C4B-ADAF-285F334E3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06EAB3-532C-4AB5-B046-0D8E1699E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E0D58-DFEA-4027-A03E-9E61B05E80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135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977F3-392A-499E-BE2E-162FDF603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2770A-DE62-4627-AAAE-10BE522AAD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ECD2E4-0D63-4809-97BF-65E2F10B7C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0B75E7-3CAF-41B4-9694-102004B71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5D0CC-4F5F-4FE8-A386-4B3C62E01B61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AFDFFE-BE92-47FD-9671-33C93EEE1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499D9A-51DC-4043-B75F-4175B685C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E0D58-DFEA-4027-A03E-9E61B05E80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095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9DBD-A688-44D5-8ABD-21CC61277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F856C5-D5E2-4FB0-97C3-EE2D903E5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EBB826-0557-40D7-A914-60F235F3CC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5CBEA8-C4A7-4985-9ED4-633986BF62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EF7C1D-A1BE-4863-9325-E0E6D3C037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CED9CA-5E9E-4C9F-9E3D-E7C34DC59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5D0CC-4F5F-4FE8-A386-4B3C62E01B61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2EC0A9-F1C1-4312-A2E5-210808963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A3B526-ED80-4D9F-99BD-52EB86DF6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E0D58-DFEA-4027-A03E-9E61B05E80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661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2DCAD-027D-46C1-9496-AFD5812AE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0700C2-6D2D-4786-947D-A67A20ACD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5D0CC-4F5F-4FE8-A386-4B3C62E01B61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E43444-C8C8-4759-A1A4-2DB29D9C0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259459-AD91-4151-997D-41A62DF48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E0D58-DFEA-4027-A03E-9E61B05E80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854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73ABD5-A80C-453A-9044-36C7A7E00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5D0CC-4F5F-4FE8-A386-4B3C62E01B61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FBA1B9-6FC0-4CA0-8E6A-95328EFB6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4FD9D-7097-46E5-AD00-E6B33AA08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E0D58-DFEA-4027-A03E-9E61B05E80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0656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282B8-C095-4534-B7F8-54B3B0256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59CE66-E510-4D00-9C33-A59902C47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F488E0-0FC1-49D3-9684-C9BF191772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2096C7-B8C3-40EE-BF94-DF8625405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5D0CC-4F5F-4FE8-A386-4B3C62E01B61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E97551-F1D0-4529-BE4E-4F41D0C31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DDF6AA-4C53-4173-BF40-1813AF517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E0D58-DFEA-4027-A03E-9E61B05E80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571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2A3B5-C419-4602-B926-37EB9B194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A4CED7-1444-4303-99F5-DB6F5B0399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2E11F6-2C41-4FCC-AE12-721B37667A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BA72C6-440F-4181-B4E0-4DD57AC4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5D0CC-4F5F-4FE8-A386-4B3C62E01B61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B349A4-FC4C-4A97-8DB6-884676656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ED2519-F217-4E5B-98ED-9DC354310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E0D58-DFEA-4027-A03E-9E61B05E80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888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E719E-EC9D-407A-B0CC-7489FA954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3EA353-6D72-4C2A-8EEC-CE0DF5913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9AFCD1-6BEA-494F-9271-3C169FA1B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5D0CC-4F5F-4FE8-A386-4B3C62E01B61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00B2C7-77BC-49C8-A35F-60FB120C5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70DC3F-DF45-42FF-9EE1-4A27F5B6F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E0D58-DFEA-4027-A03E-9E61B05E80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3119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1B501B-19D7-4F9F-A1D1-14A2731D5E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78EEFF-91C4-4545-8B1D-7A9BC61185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01580D-C735-437F-8F73-D211DCD9C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5D0CC-4F5F-4FE8-A386-4B3C62E01B61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78D29-4288-4BE3-8761-1A29DD31E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97277F-6BFF-420C-AD70-3512157B1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E0D58-DFEA-4027-A03E-9E61B05E80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3273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333D14-F97E-4981-A9D4-91ED20A93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6829CB-A7EF-4624-BC0C-BB3A72ACDC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BDAEE-8CF1-4ABC-BF9E-48BDB698D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5D0CC-4F5F-4FE8-A386-4B3C62E01B61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ADD1A-5A08-44B9-B945-784A71D00B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CF7722-D80F-40C0-9F3A-27F594DF3A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E0D58-DFEA-4027-A03E-9E61B05E80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510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371AEF8-24DF-483D-BD46-98CD81C5DA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1797107"/>
              </p:ext>
            </p:extLst>
          </p:nvPr>
        </p:nvGraphicFramePr>
        <p:xfrm>
          <a:off x="271007" y="1276790"/>
          <a:ext cx="11968429" cy="4304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BC89E8E-F5F5-4731-AF4B-6F8DE7E58AA6}"/>
              </a:ext>
            </a:extLst>
          </p:cNvPr>
          <p:cNvSpPr txBox="1"/>
          <p:nvPr/>
        </p:nvSpPr>
        <p:spPr>
          <a:xfrm rot="16200000">
            <a:off x="-1162783" y="1162783"/>
            <a:ext cx="27564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 affinity relative </a:t>
            </a:r>
          </a:p>
          <a:p>
            <a:r>
              <a:rPr lang="en-GB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D2 receptor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6C4E4C-FBD0-4E9B-8CF1-29DA0DF3F55C}"/>
              </a:ext>
            </a:extLst>
          </p:cNvPr>
          <p:cNvSpPr txBox="1"/>
          <p:nvPr/>
        </p:nvSpPr>
        <p:spPr>
          <a:xfrm rot="16200000">
            <a:off x="-572162" y="3983929"/>
            <a:ext cx="1686338" cy="438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Decreasing affinity relative to D2 receptor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6DE5517-2B5B-48B4-85DF-EB20602FAC6A}"/>
              </a:ext>
            </a:extLst>
          </p:cNvPr>
          <p:cNvCxnSpPr>
            <a:cxnSpLocks/>
          </p:cNvCxnSpPr>
          <p:nvPr/>
        </p:nvCxnSpPr>
        <p:spPr>
          <a:xfrm flipV="1">
            <a:off x="476124" y="1722783"/>
            <a:ext cx="0" cy="9322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297C443-D0ED-4DBD-A440-37B7DD2AB50D}"/>
              </a:ext>
            </a:extLst>
          </p:cNvPr>
          <p:cNvCxnSpPr>
            <a:cxnSpLocks/>
          </p:cNvCxnSpPr>
          <p:nvPr/>
        </p:nvCxnSpPr>
        <p:spPr>
          <a:xfrm>
            <a:off x="476124" y="3579354"/>
            <a:ext cx="0" cy="979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1925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7E850-6C24-4FDA-A941-A376842C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Footnote to figure 2: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ECBF088-78C1-4440-98A8-920B6FA782B7}"/>
              </a:ext>
            </a:extLst>
          </p:cNvPr>
          <p:cNvSpPr txBox="1">
            <a:spLocks/>
          </p:cNvSpPr>
          <p:nvPr/>
        </p:nvSpPr>
        <p:spPr>
          <a:xfrm>
            <a:off x="838200" y="118626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393582-D78B-41BB-860E-DA60289580F6}"/>
              </a:ext>
            </a:extLst>
          </p:cNvPr>
          <p:cNvSpPr/>
          <p:nvPr/>
        </p:nvSpPr>
        <p:spPr>
          <a:xfrm>
            <a:off x="838200" y="1387382"/>
            <a:ext cx="112184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No data for D2 Ki of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roluperidone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therefore Ki of other receptors relative to D2 receptor could not be calculated for this drug. D2 Ki of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pimavanserin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approximate at &gt;300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nM.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5685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68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Footnote to figure 2: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Lobo</dc:creator>
  <cp:lastModifiedBy>Maria Lobo</cp:lastModifiedBy>
  <cp:revision>5</cp:revision>
  <dcterms:created xsi:type="dcterms:W3CDTF">2021-06-05T21:36:38Z</dcterms:created>
  <dcterms:modified xsi:type="dcterms:W3CDTF">2021-11-04T16:06:05Z</dcterms:modified>
</cp:coreProperties>
</file>