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708" r:id="rId2"/>
  </p:sldMasterIdLst>
  <p:notesMasterIdLst>
    <p:notesMasterId r:id="rId30"/>
  </p:notesMasterIdLst>
  <p:handoutMasterIdLst>
    <p:handoutMasterId r:id="rId31"/>
  </p:handoutMasterIdLst>
  <p:sldIdLst>
    <p:sldId id="259" r:id="rId3"/>
    <p:sldId id="335" r:id="rId4"/>
    <p:sldId id="376" r:id="rId5"/>
    <p:sldId id="392" r:id="rId6"/>
    <p:sldId id="346" r:id="rId7"/>
    <p:sldId id="379" r:id="rId8"/>
    <p:sldId id="356" r:id="rId9"/>
    <p:sldId id="377" r:id="rId10"/>
    <p:sldId id="386" r:id="rId11"/>
    <p:sldId id="380" r:id="rId12"/>
    <p:sldId id="381" r:id="rId13"/>
    <p:sldId id="382" r:id="rId14"/>
    <p:sldId id="374" r:id="rId15"/>
    <p:sldId id="368" r:id="rId16"/>
    <p:sldId id="369" r:id="rId17"/>
    <p:sldId id="370" r:id="rId18"/>
    <p:sldId id="362" r:id="rId19"/>
    <p:sldId id="371" r:id="rId20"/>
    <p:sldId id="363" r:id="rId21"/>
    <p:sldId id="383" r:id="rId22"/>
    <p:sldId id="384" r:id="rId23"/>
    <p:sldId id="385" r:id="rId24"/>
    <p:sldId id="366" r:id="rId25"/>
    <p:sldId id="364" r:id="rId26"/>
    <p:sldId id="373" r:id="rId27"/>
    <p:sldId id="375" r:id="rId28"/>
    <p:sldId id="391" r:id="rId29"/>
  </p:sldIdLst>
  <p:sldSz cx="9144000" cy="6858000" type="screen4x3"/>
  <p:notesSz cx="6858000" cy="9144000"/>
  <p:defaultTextStyle>
    <a:defPPr>
      <a:defRPr lang="en-US"/>
    </a:defPPr>
    <a:lvl1pPr algn="l" rtl="0" eaLnBrk="0" fontAlgn="base" hangingPunct="0">
      <a:spcBef>
        <a:spcPct val="0"/>
      </a:spcBef>
      <a:spcAft>
        <a:spcPct val="0"/>
      </a:spcAft>
      <a:defRPr sz="1100" b="1" kern="1200">
        <a:solidFill>
          <a:schemeClr val="tx1"/>
        </a:solidFill>
        <a:latin typeface="Caslon540 BT" pitchFamily="18" charset="0"/>
        <a:ea typeface="+mn-ea"/>
        <a:cs typeface="+mn-cs"/>
      </a:defRPr>
    </a:lvl1pPr>
    <a:lvl2pPr marL="457200" algn="l" rtl="0" eaLnBrk="0" fontAlgn="base" hangingPunct="0">
      <a:spcBef>
        <a:spcPct val="0"/>
      </a:spcBef>
      <a:spcAft>
        <a:spcPct val="0"/>
      </a:spcAft>
      <a:defRPr sz="1100" b="1" kern="1200">
        <a:solidFill>
          <a:schemeClr val="tx1"/>
        </a:solidFill>
        <a:latin typeface="Caslon540 BT" pitchFamily="18" charset="0"/>
        <a:ea typeface="+mn-ea"/>
        <a:cs typeface="+mn-cs"/>
      </a:defRPr>
    </a:lvl2pPr>
    <a:lvl3pPr marL="914400" algn="l" rtl="0" eaLnBrk="0" fontAlgn="base" hangingPunct="0">
      <a:spcBef>
        <a:spcPct val="0"/>
      </a:spcBef>
      <a:spcAft>
        <a:spcPct val="0"/>
      </a:spcAft>
      <a:defRPr sz="1100" b="1" kern="1200">
        <a:solidFill>
          <a:schemeClr val="tx1"/>
        </a:solidFill>
        <a:latin typeface="Caslon540 BT" pitchFamily="18" charset="0"/>
        <a:ea typeface="+mn-ea"/>
        <a:cs typeface="+mn-cs"/>
      </a:defRPr>
    </a:lvl3pPr>
    <a:lvl4pPr marL="1371600" algn="l" rtl="0" eaLnBrk="0" fontAlgn="base" hangingPunct="0">
      <a:spcBef>
        <a:spcPct val="0"/>
      </a:spcBef>
      <a:spcAft>
        <a:spcPct val="0"/>
      </a:spcAft>
      <a:defRPr sz="1100" b="1" kern="1200">
        <a:solidFill>
          <a:schemeClr val="tx1"/>
        </a:solidFill>
        <a:latin typeface="Caslon540 BT" pitchFamily="18" charset="0"/>
        <a:ea typeface="+mn-ea"/>
        <a:cs typeface="+mn-cs"/>
      </a:defRPr>
    </a:lvl4pPr>
    <a:lvl5pPr marL="1828800" algn="l" rtl="0" eaLnBrk="0" fontAlgn="base" hangingPunct="0">
      <a:spcBef>
        <a:spcPct val="0"/>
      </a:spcBef>
      <a:spcAft>
        <a:spcPct val="0"/>
      </a:spcAft>
      <a:defRPr sz="1100" b="1" kern="1200">
        <a:solidFill>
          <a:schemeClr val="tx1"/>
        </a:solidFill>
        <a:latin typeface="Caslon540 BT" pitchFamily="18" charset="0"/>
        <a:ea typeface="+mn-ea"/>
        <a:cs typeface="+mn-cs"/>
      </a:defRPr>
    </a:lvl5pPr>
    <a:lvl6pPr marL="2286000" algn="l" defTabSz="457200" rtl="0" eaLnBrk="1" latinLnBrk="0" hangingPunct="1">
      <a:defRPr sz="1100" b="1" kern="1200">
        <a:solidFill>
          <a:schemeClr val="tx1"/>
        </a:solidFill>
        <a:latin typeface="Caslon540 BT" pitchFamily="18" charset="0"/>
        <a:ea typeface="+mn-ea"/>
        <a:cs typeface="+mn-cs"/>
      </a:defRPr>
    </a:lvl6pPr>
    <a:lvl7pPr marL="2743200" algn="l" defTabSz="457200" rtl="0" eaLnBrk="1" latinLnBrk="0" hangingPunct="1">
      <a:defRPr sz="1100" b="1" kern="1200">
        <a:solidFill>
          <a:schemeClr val="tx1"/>
        </a:solidFill>
        <a:latin typeface="Caslon540 BT" pitchFamily="18" charset="0"/>
        <a:ea typeface="+mn-ea"/>
        <a:cs typeface="+mn-cs"/>
      </a:defRPr>
    </a:lvl7pPr>
    <a:lvl8pPr marL="3200400" algn="l" defTabSz="457200" rtl="0" eaLnBrk="1" latinLnBrk="0" hangingPunct="1">
      <a:defRPr sz="1100" b="1" kern="1200">
        <a:solidFill>
          <a:schemeClr val="tx1"/>
        </a:solidFill>
        <a:latin typeface="Caslon540 BT" pitchFamily="18" charset="0"/>
        <a:ea typeface="+mn-ea"/>
        <a:cs typeface="+mn-cs"/>
      </a:defRPr>
    </a:lvl8pPr>
    <a:lvl9pPr marL="3657600" algn="l" defTabSz="457200" rtl="0" eaLnBrk="1" latinLnBrk="0" hangingPunct="1">
      <a:defRPr sz="1100" b="1" kern="1200">
        <a:solidFill>
          <a:schemeClr val="tx1"/>
        </a:solidFill>
        <a:latin typeface="Caslon540 BT"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FF"/>
    <a:srgbClr val="FFFF66"/>
    <a:srgbClr val="6600FF"/>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90791" autoAdjust="0"/>
  </p:normalViewPr>
  <p:slideViewPr>
    <p:cSldViewPr>
      <p:cViewPr>
        <p:scale>
          <a:sx n="100" d="100"/>
          <a:sy n="100" d="100"/>
        </p:scale>
        <p:origin x="-210" y="330"/>
      </p:cViewPr>
      <p:guideLst>
        <p:guide orient="horz" pos="4251"/>
        <p:guide pos="50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21" d="100"/>
          <a:sy n="121" d="100"/>
        </p:scale>
        <p:origin x="-2448" y="110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6FE0F622-6626-B442-BE5D-D592E63E6FD6}" type="slidenum">
              <a:rPr lang="en-US"/>
              <a:pPr/>
              <a:t>‹#›</a:t>
            </a:fld>
            <a:endParaRPr lang="en-US"/>
          </a:p>
        </p:txBody>
      </p:sp>
    </p:spTree>
    <p:extLst>
      <p:ext uri="{BB962C8B-B14F-4D97-AF65-F5344CB8AC3E}">
        <p14:creationId xmlns:p14="http://schemas.microsoft.com/office/powerpoint/2010/main" xmlns="" val="3247826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B85DDBD8-05B3-F340-A3EE-A5E56FF4AC20}" type="slidenum">
              <a:rPr lang="en-US"/>
              <a:pPr/>
              <a:t>‹#›</a:t>
            </a:fld>
            <a:endParaRPr lang="en-US"/>
          </a:p>
        </p:txBody>
      </p:sp>
    </p:spTree>
    <p:extLst>
      <p:ext uri="{BB962C8B-B14F-4D97-AF65-F5344CB8AC3E}">
        <p14:creationId xmlns:p14="http://schemas.microsoft.com/office/powerpoint/2010/main" xmlns="" val="299153449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29" charset="-128"/>
        <a:cs typeface="ＭＳ Ｐゴシック" pitchFamily="29"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en-GB" dirty="0" smtClean="0">
                <a:latin typeface="Times New Roman" pitchFamily="29" charset="0"/>
              </a:rPr>
              <a:t>MFL=</a:t>
            </a:r>
            <a:r>
              <a:rPr lang="en-GB" baseline="0" dirty="0" smtClean="0">
                <a:latin typeface="Times New Roman" pitchFamily="29" charset="0"/>
              </a:rPr>
              <a:t> Modern Foreign Languages (the teaching of French, Spanish, German, Mandarin in UK schools)</a:t>
            </a:r>
            <a:endParaRPr lang="en-GB" dirty="0">
              <a:latin typeface="Times New Roman" pitchFamily="29" charset="0"/>
            </a:endParaRPr>
          </a:p>
        </p:txBody>
      </p:sp>
      <p:sp>
        <p:nvSpPr>
          <p:cNvPr id="23556" name="Slide Number Placeholder 3"/>
          <p:cNvSpPr>
            <a:spLocks noGrp="1"/>
          </p:cNvSpPr>
          <p:nvPr>
            <p:ph type="sldNum" sz="quarter" idx="5"/>
          </p:nvPr>
        </p:nvSpPr>
        <p:spPr>
          <a:noFill/>
        </p:spPr>
        <p:txBody>
          <a:bodyPr/>
          <a:lstStyle/>
          <a:p>
            <a:fld id="{363EFA1C-CF13-A841-AEE5-3F2227252E8A}"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When I put in a proposal for a talk I mentioned comparing beliefs and practices of two different groups of teachers in the UK in relation to their understanding and use of tasks and TBLT.  As the title suggests though my focus is on one of these groups, teachers of MFL (Modern Foreign Languages) in secondary schools in the UK or rather, as the United Kingdom is not at all united when it comes to education, teachers of MFL in England.  I will talk briefly though about another group of teachers and their principles and practices with respect to TBLT.</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I talked at the last TBLT conference in Auckland about one group of teachers, working in private language schools in London teaching EFL to adults.  Clearly here the learners are motivated enough to pay for the experience, they are spending some time in London immersed in the language, they have several hours of classes a day.  I argued that these were optimal conditions for TBLT, not only because of the situation of the learners, but also the well resourced context,  the fact that the teachers were experienced and qualified and had plenty of opportunities to learn about TBLT, and also the fact that they enjoyed a great deal of autonomy to choose the approach.  If TBLT can be found anywhere, one would expect to find it in this context. I spoke about 4 case study teachers, the way they used tasks, and the extent to which their approach could be considered TBLT at the last conference in Auckland.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These teachers not only had a certain amount of knowledge and understanding about TBLT, they also demonstrated aspects of TBLT in their practice.   Interestingly, the 4 teachers claimed different amounts of knowledge of TBLT and different attitudes towards using it in their contexts.  However it seems that there are more similarities than differences and in a sense their shared community of practice may account for this even though they all work in different institutions.  The slide shows some of the ways in which their practices, and the principles underpinning them relate to TBLT.</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The context of the other group of teachers is very different.  Peter Skehan uses the analogy of conscripts and volunteers to describe differences in the learners in these context.  Unlike the adults in context 1, the children in Context 2 are not usually learning a language by choice.  It is compulsory to go to school and in school learning a modern foreign language is compulsory up until year 9 (age 14).  It used to be  for longer but in 2003 the policy in England changed so that it is no longer compulsory beyond KS3.  As a result, since 2003 the number of pupils studying modern foreign languages (MFL) beyond the compulsory period of three years at Key Stage 3 (KS 3) has decreased dramatically. More than half of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allpupils</a:t>
            </a:r>
            <a:r>
              <a:rPr lang="en-GB" sz="1200" kern="1200" dirty="0" smtClean="0">
                <a:solidFill>
                  <a:schemeClr val="tx1"/>
                </a:solidFill>
                <a:latin typeface="Times New Roman" pitchFamily="18" charset="0"/>
                <a:ea typeface="ＭＳ Ｐゴシック" pitchFamily="29" charset="-128"/>
                <a:cs typeface="ＭＳ Ｐゴシック" pitchFamily="29" charset="-128"/>
              </a:rPr>
              <a:t> drop foreign languages at age of 14 which it is argued, gives them a considerable disadvantage in terms of their intellectual development, their intercultural understanding, and their life and career opportunities (Coleman, 2009).  The current decline in MFL study also contributes to the social divide, as grammar schools and independent schools maintain relatively high levels of participation, while in less privileged schools, far more pupils drop languages at the end of KS3. To provide equal opportunities to all pupils, it is crucial to identify ways in which pupils can be motivated to continue the study of MFL beyond the age of 14.</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Reasons are complex and include the status of English as a World language and the perception that languages are difficult and we Brits are no good at learning them anyway.  It is difficult to do much about some of the underlying causes.  However we are convinced that methodology and content of lessons plays a considerable part, and that this is something where change ought to be possible.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THEN   With regard to the second question, understanding teachers beliefs or principles is increasingly seen as important in research on teaching, and key to changing teachers practices.  In fact, unlike the EFL teachers in context 1, these MFL teachers talked about their principles in terms of techniques and orientation towards making the learners feel motivated, comfortable, having clear objectives, checking understanding, making learning fun  They talked about lesson shapes and stages.  No mention of approaches, of theories related to how young people learn language, learner autonomy, strategies.  They had never heard of TBLT, PPP, sketchy knowledge of CLT with no particular affiliation to it.  We needed to try to infer principles from practices.</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There are a number of difficulties in trying to assess teachers’ attitudes to TBLT and the extent to which their practices relate to TBLT.  These are listed on the slide.  I’ll just focus on a couple.  Firstly these teachers seemed to have absolutely no knowledge of TBLT.  The extent to which TBLT had filtered down into their practice therefore needs to be inferred from what they do but also how they talk about what they do.  However, it is far from straightforward to map practices onto TBLT.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Ginnie</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Samuda’s</a:t>
            </a:r>
            <a:r>
              <a:rPr lang="en-GB" sz="1200" kern="1200" dirty="0" smtClean="0">
                <a:solidFill>
                  <a:schemeClr val="tx1"/>
                </a:solidFill>
                <a:latin typeface="Times New Roman" pitchFamily="18" charset="0"/>
                <a:ea typeface="ＭＳ Ｐゴシック" pitchFamily="29" charset="-128"/>
                <a:cs typeface="ＭＳ Ｐゴシック" pitchFamily="29" charset="-128"/>
              </a:rPr>
              <a:t> question of yesterday: “What makes TBLT task-based?” is difficult to answer.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Constanze</a:t>
            </a:r>
            <a:r>
              <a:rPr lang="en-GB" sz="1200" kern="1200" dirty="0" smtClean="0">
                <a:solidFill>
                  <a:schemeClr val="tx1"/>
                </a:solidFill>
                <a:latin typeface="Times New Roman" pitchFamily="18" charset="0"/>
                <a:ea typeface="ＭＳ Ｐゴシック" pitchFamily="29" charset="-128"/>
                <a:cs typeface="ＭＳ Ｐゴシック" pitchFamily="29" charset="-128"/>
              </a:rPr>
              <a:t> Dressler came up with some helpful criteria or characteristics on Thursday: The creation of meaningful speaking opportunities, opportunities to experiment with language, allowing for creativity, less teacher centred and more peer interaction, opportunities for teachers to diagnose where learners are at and to provide the language learners need, and so on.  My approach has been to hold data on teachers practices and principles up against a number of principles of SLL which are broadly in line with a task-based approach.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Recently a number of our colleagues have listed key principles for instructed second language learning.  These include of course Rod Ellis’ principles which have been adopted in New Zealand for MFL, but also Brian Tomlinson’s in his 2013 book on SLA &amp; Materials development which is an attempt to link theory and practice, and the output from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Macaro</a:t>
            </a:r>
            <a:r>
              <a:rPr lang="en-GB" sz="1200" kern="1200" dirty="0" smtClean="0">
                <a:solidFill>
                  <a:schemeClr val="tx1"/>
                </a:solidFill>
                <a:latin typeface="Times New Roman" pitchFamily="18" charset="0"/>
                <a:ea typeface="ＭＳ Ｐゴシック" pitchFamily="29" charset="-128"/>
                <a:cs typeface="ＭＳ Ｐゴシック" pitchFamily="29" charset="-128"/>
              </a:rPr>
              <a:t> &amp; Graham’s recent MFL ESCR project.  Another useful set of principles is from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Dornyei’s</a:t>
            </a:r>
            <a:r>
              <a:rPr lang="en-GB" sz="1200" kern="1200" dirty="0" smtClean="0">
                <a:solidFill>
                  <a:schemeClr val="tx1"/>
                </a:solidFill>
                <a:latin typeface="Times New Roman" pitchFamily="18" charset="0"/>
                <a:ea typeface="ＭＳ Ｐゴシック" pitchFamily="29" charset="-128"/>
                <a:cs typeface="ＭＳ Ｐゴシック" pitchFamily="29" charset="-128"/>
              </a:rPr>
              <a:t> principled communicative approach. Principles of course are general and can be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operationalised</a:t>
            </a:r>
            <a:r>
              <a:rPr lang="en-GB" sz="1200" kern="1200" dirty="0" smtClean="0">
                <a:solidFill>
                  <a:schemeClr val="tx1"/>
                </a:solidFill>
                <a:latin typeface="Times New Roman" pitchFamily="18" charset="0"/>
                <a:ea typeface="ＭＳ Ｐゴシック" pitchFamily="29" charset="-128"/>
                <a:cs typeface="ＭＳ Ｐゴシック" pitchFamily="29" charset="-128"/>
              </a:rPr>
              <a:t> in different ways but these principles are consistent with TBLT and to some extent it is revealing to use these as a lens to look at teachers’ approaches and then to be able to say something about the degree of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TBLTness</a:t>
            </a:r>
            <a:r>
              <a:rPr lang="en-GB" sz="1200" kern="1200" dirty="0" smtClean="0">
                <a:solidFill>
                  <a:schemeClr val="tx1"/>
                </a:solidFill>
                <a:latin typeface="Times New Roman" pitchFamily="18" charset="0"/>
                <a:ea typeface="ＭＳ Ｐゴシック" pitchFamily="29" charset="-128"/>
                <a:cs typeface="ＭＳ Ｐゴシック" pitchFamily="29" charset="-128"/>
              </a:rPr>
              <a:t>”</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important to see these principles as interacting with one another.  So, for example, combining 1 &amp; 2 it is fairly well accepted that a focus on form is best done within the context of a focus on meaning</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Exposure to language </a:t>
            </a:r>
            <a:r>
              <a:rPr lang="en-GB" sz="1200" i="1" u="sng" kern="1200" dirty="0" smtClean="0">
                <a:solidFill>
                  <a:schemeClr val="tx1"/>
                </a:solidFill>
                <a:latin typeface="Times New Roman" pitchFamily="18" charset="0"/>
                <a:ea typeface="ＭＳ Ｐゴシック" pitchFamily="29" charset="-128"/>
                <a:cs typeface="ＭＳ Ｐゴシック" pitchFamily="29" charset="-128"/>
              </a:rPr>
              <a:t>in use</a:t>
            </a:r>
            <a:r>
              <a:rPr lang="en-GB" sz="1200" kern="1200" dirty="0" smtClean="0">
                <a:solidFill>
                  <a:schemeClr val="tx1"/>
                </a:solidFill>
                <a:latin typeface="Times New Roman" pitchFamily="18" charset="0"/>
                <a:ea typeface="ＭＳ Ｐゴシック" pitchFamily="29" charset="-128"/>
                <a:cs typeface="ＭＳ Ｐゴシック" pitchFamily="29" charset="-128"/>
              </a:rPr>
              <a:t> suggests authentic and meaningful reading and listening and that activities to accompany reading and listening texts should focus principally on extracting key meanings for a purpose.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4 &amp; 5 are about output and again meaning is highlighted.</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6</a:t>
            </a:r>
            <a:r>
              <a:rPr lang="en-GB" sz="1200" kern="1200" baseline="30000" dirty="0" smtClean="0">
                <a:solidFill>
                  <a:schemeClr val="tx1"/>
                </a:solidFill>
                <a:latin typeface="Times New Roman" pitchFamily="18" charset="0"/>
                <a:ea typeface="ＭＳ Ｐゴシック" pitchFamily="29" charset="-128"/>
                <a:cs typeface="ＭＳ Ｐゴシック" pitchFamily="29" charset="-128"/>
              </a:rPr>
              <a:t>th</a:t>
            </a:r>
            <a:r>
              <a:rPr lang="en-GB" sz="1200" kern="1200" dirty="0" smtClean="0">
                <a:solidFill>
                  <a:schemeClr val="tx1"/>
                </a:solidFill>
                <a:latin typeface="Times New Roman" pitchFamily="18" charset="0"/>
                <a:ea typeface="ＭＳ Ｐゴシック" pitchFamily="29" charset="-128"/>
                <a:cs typeface="ＭＳ Ｐゴシック" pitchFamily="29" charset="-128"/>
              </a:rPr>
              <a:t> point suggests learners need to be interested in what they are reading and listening to but also to have some engagement with the things they say and write, they should be personally meaningful.  It also suggests a level of cognitive challenge.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err="1" smtClean="0">
                <a:solidFill>
                  <a:schemeClr val="tx1"/>
                </a:solidFill>
                <a:latin typeface="Times New Roman" pitchFamily="18" charset="0"/>
                <a:ea typeface="ＭＳ Ｐゴシック" pitchFamily="29" charset="-128"/>
                <a:cs typeface="ＭＳ Ｐゴシック" pitchFamily="29" charset="-128"/>
              </a:rPr>
              <a:t>Macaro</a:t>
            </a:r>
            <a:r>
              <a:rPr lang="en-GB" sz="1200" kern="1200" dirty="0" smtClean="0">
                <a:solidFill>
                  <a:schemeClr val="tx1"/>
                </a:solidFill>
                <a:latin typeface="Times New Roman" pitchFamily="18" charset="0"/>
                <a:ea typeface="ＭＳ Ｐゴシック" pitchFamily="29" charset="-128"/>
                <a:cs typeface="ＭＳ Ｐゴシック" pitchFamily="29" charset="-128"/>
              </a:rPr>
              <a:t> and Graham’s principles are a slightly different in that their interest is in strategies, but the last one which they stress as most important is that grammar should only be taught in the service of the skills, and not VV</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The context of the other group of teachers is very different.  Peter Skehan uses the analogy of conscripts and volunteers to describe differences in the learners in these context.  Unlike the adults in context 1, the children in Context 2 are not usually learning a language by choice.  It is compulsory to go to school and in school learning a modern foreign language is compulsory up until year 9 (age 14).  It used to be  for longer but in 2003 the policy in England changed so that it is no longer compulsory beyond KS3.  As a result, since 2003 the number of pupils studying modern foreign languages (MFL) beyond the compulsory period of three years at Key Stage 3 (KS 3) has decreased dramatically. More than half of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allpupils</a:t>
            </a:r>
            <a:r>
              <a:rPr lang="en-GB" sz="1200" kern="1200" dirty="0" smtClean="0">
                <a:solidFill>
                  <a:schemeClr val="tx1"/>
                </a:solidFill>
                <a:latin typeface="Times New Roman" pitchFamily="18" charset="0"/>
                <a:ea typeface="ＭＳ Ｐゴシック" pitchFamily="29" charset="-128"/>
                <a:cs typeface="ＭＳ Ｐゴシック" pitchFamily="29" charset="-128"/>
              </a:rPr>
              <a:t> drop foreign languages at age of 14 which it is argued, gives them a considerable disadvantage in terms of their intellectual development, their intercultural understanding, and their life and career opportunities (Coleman, 2009).  The current decline in MFL study also contributes to the social divide, as grammar schools and independent schools maintain relatively high levels of participation, while in less privileged schools, far more pupils drop languages at the end of KS3. To provide equal opportunities to all pupils, it is crucial to identify ways in which pupils can be motivated to continue the study of MFL beyond the age of 14.</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Reasons are complex and include the status of English as a World language and the perception that languages are difficult and we Brits are no good at learning them anyway.  It is difficult to do much about some of the underlying causes.  However we are convinced that methodology and content of lessons plays a considerable part, and that this is something where change ought to be possible.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dirty="0" smtClean="0"/>
              <a:t>NICK (using handout)</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dirty="0" smtClean="0"/>
              <a:t>Situational authenticity.  Attempts to contextualise 1a &amp; 3.  But situational </a:t>
            </a:r>
            <a:r>
              <a:rPr lang="en-GB" sz="1200" kern="1200" dirty="0" smtClean="0">
                <a:solidFill>
                  <a:schemeClr val="tx1"/>
                </a:solidFill>
                <a:latin typeface="Times New Roman" pitchFamily="18" charset="0"/>
                <a:ea typeface="ＭＳ Ｐゴシック" pitchFamily="29" charset="-128"/>
                <a:cs typeface="ＭＳ Ｐゴシック" pitchFamily="29" charset="-128"/>
              </a:rPr>
              <a:t>authenticity is lacking in that the purpose of these conversations and their contexts are not clear, and even if they were, they are not very natural situations.  </a:t>
            </a:r>
          </a:p>
          <a:p>
            <a:r>
              <a:rPr lang="en-GB" sz="1200" b="0" dirty="0" smtClean="0"/>
              <a:t>Interactional authenticity.  Semantic but not pragmatic meaning.  Nothing is communicated</a:t>
            </a:r>
            <a:r>
              <a:rPr lang="en-GB" sz="1200" b="0" baseline="0" dirty="0" smtClean="0"/>
              <a:t> except perhaps “see if you can recognise from what I say which person in the picture I am pretending to be. </a:t>
            </a:r>
            <a:r>
              <a:rPr lang="en-GB" sz="1200" b="0" dirty="0" smtClean="0"/>
              <a:t>The model dialogue is stilted in order to arrive at the target structure:  What did you do on the journey?  I (drank some orange juice). N</a:t>
            </a:r>
            <a:r>
              <a:rPr lang="en-GB" sz="1200" kern="1200" dirty="0" smtClean="0">
                <a:solidFill>
                  <a:schemeClr val="tx1"/>
                </a:solidFill>
                <a:latin typeface="Times New Roman" pitchFamily="18" charset="0"/>
                <a:ea typeface="ＭＳ Ｐゴシック" pitchFamily="29" charset="-128"/>
                <a:cs typeface="ＭＳ Ｐゴシック" pitchFamily="29" charset="-128"/>
              </a:rPr>
              <a:t>othing is communicated between pupils in the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pairwork</a:t>
            </a:r>
            <a:r>
              <a:rPr lang="en-GB" sz="1200" kern="1200" dirty="0" smtClean="0">
                <a:solidFill>
                  <a:schemeClr val="tx1"/>
                </a:solidFill>
                <a:latin typeface="Times New Roman" pitchFamily="18" charset="0"/>
                <a:ea typeface="ＭＳ Ｐゴシック" pitchFamily="29" charset="-128"/>
                <a:cs typeface="ＭＳ Ｐゴシック" pitchFamily="29" charset="-128"/>
              </a:rPr>
              <a:t>, and they speak in complete grammatical sentences instead of providing the information asked for in a natural way.</a:t>
            </a:r>
          </a:p>
          <a:p>
            <a:endParaRPr lang="en-GB"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Personal authenticity is missing from this whole set of activities on 5 levels:</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Pupils don’t get to use their own ideas or to talk about their own experiences or ideas. </a:t>
            </a:r>
            <a:r>
              <a:rPr lang="en-GB" sz="1200" b="0" dirty="0" smtClean="0"/>
              <a:t>(interestingly</a:t>
            </a:r>
            <a:r>
              <a:rPr lang="en-GB" sz="1200" b="0" baseline="0" dirty="0" smtClean="0"/>
              <a:t> pupils we observed working with this unit made up crazy ideas – I played basketball etc.).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GB" sz="1200" b="0" baseline="0" dirty="0" smtClean="0"/>
              <a:t>In fact they don’t even </a:t>
            </a:r>
            <a:r>
              <a:rPr lang="en-GB" sz="1200" b="0" baseline="0" dirty="0" err="1" smtClean="0"/>
              <a:t>gt</a:t>
            </a:r>
            <a:r>
              <a:rPr lang="en-GB" sz="1200" b="0" baseline="0" dirty="0" smtClean="0"/>
              <a:t> to talk about themselves. The </a:t>
            </a:r>
            <a:r>
              <a:rPr lang="en-GB" sz="1200" b="0" baseline="0" dirty="0" err="1" smtClean="0"/>
              <a:t>minitest</a:t>
            </a:r>
            <a:r>
              <a:rPr lang="en-GB" sz="1200" b="0" baseline="0" dirty="0" smtClean="0"/>
              <a:t> on the next page says Check that you can: say what you did on a journey?  Talk about a journey.  Interestingly at no point in this lesson do learners get to talk about what THEY did on a journey.  They talk about person </a:t>
            </a:r>
            <a:r>
              <a:rPr lang="en-GB" sz="1200" b="0" baseline="0" dirty="0" err="1" smtClean="0"/>
              <a:t>abcdefghi</a:t>
            </a:r>
            <a:r>
              <a:rPr lang="en-GB" sz="1200" b="0" baseline="0" dirty="0" smtClean="0"/>
              <a:t> &amp; j in a picture, and they talk about </a:t>
            </a:r>
            <a:r>
              <a:rPr lang="en-GB" sz="1200" b="0" baseline="0" dirty="0" err="1" smtClean="0"/>
              <a:t>Jens,Sandra</a:t>
            </a:r>
            <a:r>
              <a:rPr lang="en-GB" sz="1200" b="0" baseline="0" dirty="0" smtClean="0"/>
              <a:t>, Kai, Fatima, Robert, Lisa, </a:t>
            </a:r>
            <a:r>
              <a:rPr lang="en-GB" sz="1200" b="0" baseline="0" dirty="0" err="1" smtClean="0"/>
              <a:t>Anke</a:t>
            </a:r>
            <a:r>
              <a:rPr lang="en-GB" sz="1200" b="0" baseline="0" dirty="0" smtClean="0"/>
              <a:t>, Mustafa, </a:t>
            </a:r>
            <a:r>
              <a:rPr lang="en-GB" sz="1200" b="0" baseline="0" dirty="0" err="1" smtClean="0"/>
              <a:t>Uwe</a:t>
            </a:r>
            <a:r>
              <a:rPr lang="en-GB" sz="1200" b="0" baseline="0" dirty="0" smtClean="0"/>
              <a:t> and </a:t>
            </a:r>
            <a:r>
              <a:rPr lang="en-GB" sz="1200" b="0" baseline="0" dirty="0" err="1" smtClean="0"/>
              <a:t>Detlef</a:t>
            </a:r>
            <a:r>
              <a:rPr lang="en-GB" sz="1200" b="0" baseline="0" dirty="0" smtClean="0"/>
              <a:t>.</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They have no choice over what language they use</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topics are not of great personal relevance or interest</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functional situations are not ones that learners are likely to see as important for their future lives</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“texts” they produce lack naturalness not only in the language but also in the discourse structure – learners</a:t>
            </a:r>
            <a:r>
              <a:rPr lang="en-GB" sz="1200" kern="1200" baseline="0" dirty="0" smtClean="0">
                <a:solidFill>
                  <a:schemeClr val="tx1"/>
                </a:solidFill>
                <a:latin typeface="Times New Roman" pitchFamily="18" charset="0"/>
                <a:ea typeface="ＭＳ Ｐゴシック" pitchFamily="29" charset="-128"/>
                <a:cs typeface="ＭＳ Ｐゴシック" pitchFamily="29" charset="-128"/>
              </a:rPr>
              <a:t> would recognise the activities as practising grammar not learning to communicate.  W</a:t>
            </a:r>
            <a:r>
              <a:rPr lang="en-GB" sz="1200" b="0" baseline="0" dirty="0" smtClean="0"/>
              <a:t>ould anyone really ask someone what they did on a journey, and would you say “I drank coca cola” or “I played computer games (from the 1980s!)” or “I looked out of the window”?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baseline="0" dirty="0" smtClean="0"/>
              <a:t>Does it matter?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dirty="0" smtClean="0"/>
          </a:p>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The first thing to be said is that the teachers are let down by the materials they use that don’t contain anything that resembles task.  This activity which we saw a teacher use is from a widely used textbook and comes at the end of a second year of teaching German.  </a:t>
            </a:r>
          </a:p>
          <a:p>
            <a:r>
              <a:rPr lang="en-GB" sz="1200" kern="1200" dirty="0" smtClean="0">
                <a:solidFill>
                  <a:schemeClr val="tx1"/>
                </a:solidFill>
                <a:latin typeface="Times New Roman" pitchFamily="18" charset="0"/>
                <a:ea typeface="ＭＳ Ｐゴシック" pitchFamily="29" charset="-128"/>
                <a:cs typeface="ＭＳ Ｐゴシック" pitchFamily="29" charset="-128"/>
              </a:rPr>
              <a:t>Unit 5 Lesson 1 has as its objective “Talking about your family”.  It starts with a set of five small pictures representing Miguel’s family, captioned with first names and family relationships, for instance  ‘Werner,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Stiefvater</a:t>
            </a:r>
            <a:r>
              <a:rPr lang="en-GB" sz="1200" kern="1200" dirty="0" smtClean="0">
                <a:solidFill>
                  <a:schemeClr val="tx1"/>
                </a:solidFill>
                <a:latin typeface="Times New Roman" pitchFamily="18" charset="0"/>
                <a:ea typeface="ＭＳ Ｐゴシック" pitchFamily="29" charset="-128"/>
                <a:cs typeface="ＭＳ Ｐゴシック" pitchFamily="29" charset="-128"/>
              </a:rPr>
              <a:t>’</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smtClean="0">
                <a:solidFill>
                  <a:schemeClr val="tx1"/>
                </a:solidFill>
                <a:latin typeface="Times New Roman" pitchFamily="18" charset="0"/>
                <a:ea typeface="ＭＳ Ｐゴシック" pitchFamily="29" charset="-128"/>
                <a:cs typeface="ＭＳ Ｐゴシック" pitchFamily="29" charset="-128"/>
              </a:rPr>
              <a:t>[Werner my stepfather], ‘Karin,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meine</a:t>
            </a:r>
            <a:r>
              <a:rPr lang="en-GB" sz="1200" kern="1200" dirty="0" smtClean="0">
                <a:solidFill>
                  <a:schemeClr val="tx1"/>
                </a:solidFill>
                <a:latin typeface="Times New Roman" pitchFamily="18" charset="0"/>
                <a:ea typeface="ＭＳ Ｐゴシック" pitchFamily="29" charset="-128"/>
                <a:cs typeface="ＭＳ Ｐゴシック" pitchFamily="29" charset="-128"/>
              </a:rPr>
              <a:t> Mutter’ [Karin, my mother], ‘Georg,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Halbbruder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[Georg, my half brother].  Pupils are asked to answer written questions like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Wie</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heißt</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Miguels</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Stiefvater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[What is Miguel’s stepfather called?],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Wer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ist</a:t>
            </a:r>
            <a:r>
              <a:rPr lang="en-GB" sz="1200" kern="1200" dirty="0" smtClean="0">
                <a:solidFill>
                  <a:schemeClr val="tx1"/>
                </a:solidFill>
                <a:latin typeface="Times New Roman" pitchFamily="18" charset="0"/>
                <a:ea typeface="ＭＳ Ｐゴシック" pitchFamily="29" charset="-128"/>
                <a:cs typeface="ＭＳ Ｐゴシック" pitchFamily="29" charset="-128"/>
              </a:rPr>
              <a:t> Georg’ [Who is Georg?].  Then in pairs they are required to ask </a:t>
            </a:r>
            <a:r>
              <a:rPr lang="en-GB" sz="1200" b="1" i="1" kern="1200" dirty="0" smtClean="0">
                <a:solidFill>
                  <a:schemeClr val="tx1"/>
                </a:solidFill>
                <a:latin typeface="Times New Roman" pitchFamily="18" charset="0"/>
                <a:ea typeface="ＭＳ Ｐゴシック" pitchFamily="29" charset="-128"/>
                <a:cs typeface="ＭＳ Ｐゴシック" pitchFamily="29" charset="-128"/>
              </a:rPr>
              <a:t>each other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the same questions about Miguel’s family.  It is hard to imagine a situation where pupils would need to ask each other the names of another pupil’s parents, but in any case they already know the answers, so this is pure language display.  The format of the exercise lacks any challenge and can be completed without any understanding of what the target words mean.  There is no requirement for pupils to do anything with this information, beyond filling in the relationship labels in a text consisting of Miguel’s own description of his family.  “Werner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ist</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kern="1200" dirty="0" smtClean="0">
                <a:solidFill>
                  <a:schemeClr val="tx1"/>
                </a:solidFill>
                <a:latin typeface="Times New Roman" pitchFamily="18" charset="0"/>
                <a:ea typeface="ＭＳ Ｐゴシック" pitchFamily="29" charset="-128"/>
                <a:cs typeface="ＭＳ Ｐゴシック" pitchFamily="29" charset="-128"/>
              </a:rPr>
              <a:t> ________” [Werner is my ________], and this again could be copied from the labelled pictures above without any understanding of the text.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striking that thus far, not only is there no real task but also pupils have had no opportunity to talk about their own families.  The language they have practised in the unit in talking about Miguel’s fictitious family is rather unnatural (Werner is my stepfather.  Karin is my mother) and the models provided throughout the unit are without context or purpose.  Who is describing their family to whom, and why are these questions being asked?  What pupils are learning to say in German is simplistic (‘My mother is very funny.  My brothers are totally annoying’) and lacking in educational value, cognitive challenge or affective engagement.  Another exercise in this unit asks students to describe their family in a short, written text, and interviewing one another about their families which is suggested in the Teachers’ Guide as an extension exercise, but again there is no task, no outcome, simply output of text in a vacuum.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If the writer of the textbook, or the teacher using it, had any wish to follow a task-based approach, it’s easy to see how this activity could be turned around. Here is one example from Willis &amp; Willis 1987.</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And here is another obvious task – start with a text (in German) and a blank family tree.  It seems to me that the very reasons these kind of activities are not used in the UK are the very reasons why they would be used in TBLT:  challenging, learners are exposed to language beyond their ability, they are expected to read and talk about a text even though they don’t know all the words and the grammar, they will need to think, they will need to experiment with language and take risks in order to communicate meanings.</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See previous slide</a:t>
            </a:r>
            <a:r>
              <a:rPr lang="en-GB" baseline="0" dirty="0" smtClean="0"/>
              <a:t> for notes</a:t>
            </a:r>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Here is another piece of material, again based on a unit of the book towards the end of the second year of German and here is what the teacher does with it.</a:t>
            </a: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a pretty odd text but fairly typical  – it was presented to students on a handout in the form of a cartoon strip, 9 boxes with pictures of the speakers, but in a jumbled order for students to sequence.  On the face of it a reasonable activity to practise the lesson aim “deciding what to bring to a party”.  And there is a strong task based element to the way the teacher uses the activity, with an outcome although a language focused one.  Pupils can work together to sequence the jumbled text.</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CLICK for part 2</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In fact most of the pupils never really work on sequencing the text, don’t focus on the meanings or even the form, and don’t practise the dialogue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No comprehension work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BERBEN yesterday afternoon pointed out that TBLT requires rich exposure, rich games, rich texts and I think rich opportunities to use language.  This text itself lacks richness in its lack of authenticity but also lack of interest to pupils, but also richness of exposure is lacking in the way the activity was implemented, and certainly lack of opportunities to use language.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Game-like activities are used extensively by all these teachers and I would go along with the idea that what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Berben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calls RICH games would be both appropriate and would fit well with TBLT.  Actually I need to guess what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means by rich games, I presume that rich games provide quality and quantity of input, interaction and output, meaning and communication, and I would also assume  that games need to be appropriate to learners age and general cognitive level as well as to their level of proficiency.  This picture is of a game devised by the teacher to practise the language of jobs.  We observed 3 or 4 versions of treasure hunts in different lessons.  You can see that there are bits of text stuck around the room on walls and windows and the learners are going around with a task to complete.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As always the devil is in the detail and it is difficult to argue that this is a task or that it has much language learning value.  There are problems with the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decontextualised</a:t>
            </a:r>
            <a:r>
              <a:rPr lang="en-US" sz="1200" kern="1200" dirty="0" smtClean="0">
                <a:solidFill>
                  <a:schemeClr val="tx1"/>
                </a:solidFill>
                <a:latin typeface="Times New Roman" pitchFamily="18" charset="0"/>
                <a:ea typeface="ＭＳ Ｐゴシック" pitchFamily="29" charset="-128"/>
                <a:cs typeface="ＭＳ Ｐゴシック" pitchFamily="29" charset="-128"/>
              </a:rPr>
              <a:t> texts, with the pupil activity, with their output and with the level of challenge.</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What we see on the whiteboard is a little dialogue, a conversation about a journey.  You can see that the sentences are colour coded.  The activity works like this.  The teacher reads a sentence and the learners need to shout out the colour of the sentence.  Then they play the game in pairs.</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vs</a:t>
            </a:r>
            <a:r>
              <a:rPr lang="en-US" sz="1200" kern="1200" dirty="0" smtClean="0">
                <a:solidFill>
                  <a:schemeClr val="tx1"/>
                </a:solidFill>
                <a:latin typeface="Times New Roman" pitchFamily="18" charset="0"/>
                <a:ea typeface="ＭＳ Ｐゴシック" pitchFamily="29" charset="-128"/>
                <a:cs typeface="ＭＳ Ｐゴシック" pitchFamily="29" charset="-128"/>
              </a:rPr>
              <a:t> form</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vs</a:t>
            </a:r>
            <a:r>
              <a:rPr lang="en-US" sz="1200" kern="1200" dirty="0" smtClean="0">
                <a:solidFill>
                  <a:schemeClr val="tx1"/>
                </a:solidFill>
                <a:latin typeface="Times New Roman" pitchFamily="18" charset="0"/>
                <a:ea typeface="ＭＳ Ｐゴシック" pitchFamily="29" charset="-128"/>
                <a:cs typeface="ＭＳ Ｐゴシック" pitchFamily="29" charset="-128"/>
              </a:rPr>
              <a:t> form.  </a:t>
            </a:r>
            <a:r>
              <a:rPr lang="en-GB" dirty="0" smtClean="0"/>
              <a:t>Alice argues that by providing structures, she is giving students a framework. </a:t>
            </a:r>
            <a:r>
              <a:rPr lang="en-US" sz="1200" kern="1200" dirty="0" smtClean="0">
                <a:solidFill>
                  <a:schemeClr val="tx1"/>
                </a:solidFill>
                <a:latin typeface="Times New Roman" pitchFamily="18" charset="0"/>
                <a:ea typeface="ＭＳ Ｐゴシック" pitchFamily="29" charset="-128"/>
                <a:cs typeface="ＭＳ Ｐゴシック" pitchFamily="29" charset="-128"/>
              </a:rPr>
              <a:t>A few of the teachers mentioned this idea that teaching grammar had gone out of fashion for a while, that within CLT pupils only learned set phrases, and bringing back a focus on grammar allowed learners to use the language independently to say what they wanted to.  This is an interesting point but it seems that putting this grammar to meaningful use is expected to come much later.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In terms of the minimal amount of reading and listening pupils do, there is very little comprehension work.  Any comprehension questions are usually obvious  (Harry Potter wears glasses T/F, or which person in the listening plays football).  More often though, little attention to meaning is needed to do the exercise anyway</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In terms of speaking and writing nothing is communicated.  The focus is on producing sentences to exemplify structures. As one teacher says … </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I don’t mind what they say as long as it’s in perfect German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US" sz="1200" kern="1200" dirty="0" smtClean="0">
                <a:solidFill>
                  <a:schemeClr val="tx1"/>
                </a:solidFill>
                <a:latin typeface="Times New Roman" pitchFamily="18" charset="0"/>
                <a:ea typeface="ＭＳ Ｐゴシック" pitchFamily="29" charset="-128"/>
                <a:cs typeface="ＭＳ Ｐゴシック" pitchFamily="29" charset="-128"/>
              </a:rPr>
              <a:t>Accuracy comes first, fluency and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appropriacy</a:t>
            </a:r>
            <a:r>
              <a:rPr lang="en-US" sz="1200" kern="1200" dirty="0" smtClean="0">
                <a:solidFill>
                  <a:schemeClr val="tx1"/>
                </a:solidFill>
                <a:latin typeface="Times New Roman" pitchFamily="18" charset="0"/>
                <a:ea typeface="ＭＳ Ｐゴシック" pitchFamily="29" charset="-128"/>
                <a:cs typeface="ＭＳ Ｐゴシック" pitchFamily="29" charset="-128"/>
              </a:rPr>
              <a:t> are completely subsumed to grammar.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Anyone reading this text would not only be learning useful language but also getting a great insight into German culture.  It seems that German teenagers stick to one activity for months on end.  Also the weather in this part of Germany doesn’t allow kids to play outside in Autumn so Christian plays basketball indoors.  Fortunately the weather in Germany gets a bit warmer again in the winter months allowing Christian and his friends to go outside again and play football.</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And of course if you have a text you probably need comprehension questions</a:t>
            </a:r>
          </a:p>
          <a:p>
            <a:r>
              <a:rPr lang="en-GB" dirty="0" smtClean="0"/>
              <a:t>This wasn’t really the purpose of this exercise – it provided</a:t>
            </a:r>
            <a:r>
              <a:rPr lang="en-GB" baseline="0" dirty="0" smtClean="0"/>
              <a:t> a model for students to talk about themselves.  But although it provides useful language for talking about your own activities the ideas are not good models.</a:t>
            </a:r>
          </a:p>
          <a:p>
            <a:r>
              <a:rPr lang="en-GB" baseline="0" dirty="0" smtClean="0"/>
              <a:t>|Students don’t care about Christian and Lena’s activities because they know they are not real.</a:t>
            </a:r>
          </a:p>
          <a:p>
            <a:r>
              <a:rPr lang="en-GB" baseline="0" dirty="0" smtClean="0"/>
              <a:t>There is nothing they could do with this information – would you want to tell someone about this?</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Also don’t seem to see language in terms of the 4 skills Reading Listening Writing and Speaking even though this is highlighted in NC</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dirty="0" smtClean="0"/>
              <a:t>Pupils try to give silly answers in order to personalise what they may see as pointless</a:t>
            </a:r>
            <a:r>
              <a:rPr lang="en-GB" baseline="0" dirty="0" smtClean="0"/>
              <a:t> exercises where there is no need to stick to reality.</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Gimmicks include throwing</a:t>
            </a:r>
            <a:r>
              <a:rPr lang="en-GB" baseline="0" dirty="0" smtClean="0"/>
              <a:t> stuffed animals around the class, </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Principle 6: affective and cognitive engagement</a:t>
            </a:r>
            <a:endParaRPr lang="en-GB" dirty="0"/>
          </a:p>
        </p:txBody>
      </p:sp>
      <p:sp>
        <p:nvSpPr>
          <p:cNvPr id="4" name="Slide Number Placeholder 3"/>
          <p:cNvSpPr>
            <a:spLocks noGrp="1"/>
          </p:cNvSpPr>
          <p:nvPr>
            <p:ph type="sldNum" sz="quarter" idx="10"/>
          </p:nvPr>
        </p:nvSpPr>
        <p:spPr/>
        <p:txBody>
          <a:bodyPr/>
          <a:lstStyle/>
          <a:p>
            <a:fld id="{3F9CB0F9-F3A6-4ABE-A7B3-2C1CD1120727}"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These MFL teachers do not talk about their principles in terms of either theories of language learning or approaches like CLT, TBLT or lesson frameworks like PPP</a:t>
            </a:r>
          </a:p>
          <a:p>
            <a:r>
              <a:rPr lang="en-GB" dirty="0" smtClean="0"/>
              <a:t>Also don’t seem to see language in terms of the 4 skills Reading Listening Writing and Speaking</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1590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pic>
        <p:nvPicPr>
          <p:cNvPr id="5" name="Picture 8" descr="bigben traffic copy"/>
          <p:cNvPicPr>
            <a:picLocks noChangeAspect="1" noChangeArrowheads="1"/>
          </p:cNvPicPr>
          <p:nvPr/>
        </p:nvPicPr>
        <p:blipFill>
          <a:blip r:embed="rId2" cstate="print"/>
          <a:srcRect b="6543"/>
          <a:stretch>
            <a:fillRect/>
          </a:stretch>
        </p:blipFill>
        <p:spPr bwMode="auto">
          <a:xfrm>
            <a:off x="0" y="0"/>
            <a:ext cx="2232025" cy="2085975"/>
          </a:xfrm>
          <a:prstGeom prst="rect">
            <a:avLst/>
          </a:prstGeom>
          <a:noFill/>
          <a:ln w="9525">
            <a:noFill/>
            <a:miter lim="800000"/>
            <a:headEnd/>
            <a:tailEnd/>
          </a:ln>
        </p:spPr>
      </p:pic>
      <p:pic>
        <p:nvPicPr>
          <p:cNvPr id="6" name="Picture 9" descr="maughan library"/>
          <p:cNvPicPr>
            <a:picLocks noChangeAspect="1" noChangeArrowheads="1"/>
          </p:cNvPicPr>
          <p:nvPr/>
        </p:nvPicPr>
        <p:blipFill>
          <a:blip r:embed="rId3" cstate="print"/>
          <a:srcRect b="6610"/>
          <a:stretch>
            <a:fillRect/>
          </a:stretch>
        </p:blipFill>
        <p:spPr bwMode="auto">
          <a:xfrm>
            <a:off x="4610100" y="0"/>
            <a:ext cx="2227263" cy="2085975"/>
          </a:xfrm>
          <a:prstGeom prst="rect">
            <a:avLst/>
          </a:prstGeom>
          <a:noFill/>
          <a:ln w="9525">
            <a:noFill/>
            <a:miter lim="800000"/>
            <a:headEnd/>
            <a:tailEnd/>
          </a:ln>
        </p:spPr>
      </p:pic>
      <p:pic>
        <p:nvPicPr>
          <p:cNvPr id="7" name="Picture 10" descr="Rawaa pharmacology_l"/>
          <p:cNvPicPr>
            <a:picLocks noChangeAspect="1" noChangeArrowheads="1"/>
          </p:cNvPicPr>
          <p:nvPr/>
        </p:nvPicPr>
        <p:blipFill>
          <a:blip r:embed="rId4" cstate="print"/>
          <a:srcRect b="6543"/>
          <a:stretch>
            <a:fillRect/>
          </a:stretch>
        </p:blipFill>
        <p:spPr bwMode="auto">
          <a:xfrm>
            <a:off x="2303463" y="0"/>
            <a:ext cx="2235200" cy="2085975"/>
          </a:xfrm>
          <a:prstGeom prst="rect">
            <a:avLst/>
          </a:prstGeom>
          <a:noFill/>
          <a:ln w="9525">
            <a:noFill/>
            <a:miter lim="800000"/>
            <a:headEnd/>
            <a:tailEnd/>
          </a:ln>
        </p:spPr>
      </p:pic>
      <p:pic>
        <p:nvPicPr>
          <p:cNvPr id="8" name="Picture 11" descr="Logo_large"/>
          <p:cNvPicPr>
            <a:picLocks noChangeAspect="1" noChangeArrowheads="1"/>
          </p:cNvPicPr>
          <p:nvPr/>
        </p:nvPicPr>
        <p:blipFill>
          <a:blip r:embed="rId5" cstate="print"/>
          <a:srcRect/>
          <a:stretch>
            <a:fillRect/>
          </a:stretch>
        </p:blipFill>
        <p:spPr bwMode="auto">
          <a:xfrm>
            <a:off x="6910388" y="0"/>
            <a:ext cx="2233612" cy="2087563"/>
          </a:xfrm>
          <a:prstGeom prst="rect">
            <a:avLst/>
          </a:prstGeom>
          <a:noFill/>
          <a:ln w="9525">
            <a:noFill/>
            <a:miter lim="800000"/>
            <a:headEnd/>
            <a:tailEnd/>
          </a:ln>
        </p:spPr>
      </p:pic>
      <p:sp>
        <p:nvSpPr>
          <p:cNvPr id="9" name="Rectangle 12"/>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pic>
        <p:nvPicPr>
          <p:cNvPr id="10" name="Picture 15" descr="web7_22_04"/>
          <p:cNvPicPr>
            <a:picLocks noChangeAspect="1" noChangeArrowheads="1"/>
          </p:cNvPicPr>
          <p:nvPr/>
        </p:nvPicPr>
        <p:blipFill>
          <a:blip r:embed="rId6" cstate="print"/>
          <a:srcRect/>
          <a:stretch>
            <a:fillRect/>
          </a:stretch>
        </p:blipFill>
        <p:spPr bwMode="auto">
          <a:xfrm>
            <a:off x="7467600" y="6642100"/>
            <a:ext cx="792163" cy="112713"/>
          </a:xfrm>
          <a:prstGeom prst="rect">
            <a:avLst/>
          </a:prstGeom>
          <a:noFill/>
          <a:ln w="9525">
            <a:noFill/>
            <a:miter lim="800000"/>
            <a:headEnd/>
            <a:tailEnd/>
          </a:ln>
        </p:spPr>
      </p:pic>
      <p:sp>
        <p:nvSpPr>
          <p:cNvPr id="3074" name="Rectangle 2"/>
          <p:cNvSpPr>
            <a:spLocks noGrp="1" noChangeArrowheads="1"/>
          </p:cNvSpPr>
          <p:nvPr>
            <p:ph type="ctrTitle"/>
          </p:nvPr>
        </p:nvSpPr>
        <p:spPr>
          <a:xfrm>
            <a:off x="2286000" y="3022600"/>
            <a:ext cx="6680200" cy="762000"/>
          </a:xfrm>
        </p:spPr>
        <p:txBody>
          <a:bodyPr/>
          <a:lstStyle>
            <a:lvl1pPr>
              <a:defRPr sz="4500"/>
            </a:lvl1pPr>
          </a:lstStyle>
          <a:p>
            <a:r>
              <a:rPr lang="en-US"/>
              <a:t>Click to edit Master title style</a:t>
            </a:r>
          </a:p>
        </p:txBody>
      </p:sp>
      <p:sp>
        <p:nvSpPr>
          <p:cNvPr id="3075" name="Rectangle 3"/>
          <p:cNvSpPr>
            <a:spLocks noGrp="1" noChangeArrowheads="1"/>
          </p:cNvSpPr>
          <p:nvPr>
            <p:ph type="subTitle" idx="1"/>
          </p:nvPr>
        </p:nvSpPr>
        <p:spPr>
          <a:xfrm>
            <a:off x="2286000" y="3886200"/>
            <a:ext cx="6527800" cy="838200"/>
          </a:xfrm>
        </p:spPr>
        <p:txBody>
          <a:bodyPr/>
          <a:lstStyle>
            <a:lvl1pPr>
              <a:defRPr sz="3500" i="0"/>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A5249F0C-B350-EF47-846E-D71BACDEAB1F}"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p:txBody>
          <a:bodyPr/>
          <a:lstStyle>
            <a:lvl1pPr>
              <a:defRPr/>
            </a:lvl1pPr>
          </a:lstStyle>
          <a:p>
            <a:fld id="{C31DEFB2-EDFF-924E-B102-D29F616A9AFF}"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524000" y="2517775"/>
            <a:ext cx="3090863"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67263" y="2517775"/>
            <a:ext cx="3090862"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p:txBody>
          <a:bodyPr/>
          <a:lstStyle>
            <a:lvl1pPr>
              <a:defRPr/>
            </a:lvl1pPr>
          </a:lstStyle>
          <a:p>
            <a:fld id="{A8DDA81B-6A4A-A94B-921D-B7304985BC7E}"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p:txBody>
          <a:bodyPr/>
          <a:lstStyle>
            <a:lvl1pPr>
              <a:defRPr/>
            </a:lvl1pPr>
          </a:lstStyle>
          <a:p>
            <a:fld id="{548B4178-B142-1C4B-B9CC-7D9C8A4E2186}"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p:txBody>
          <a:bodyPr/>
          <a:lstStyle>
            <a:lvl1pPr>
              <a:defRPr/>
            </a:lvl1pPr>
          </a:lstStyle>
          <a:p>
            <a:fld id="{A483E56D-4B00-1F49-B0DA-FA8686613917}"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17F7F358-A326-5041-80FE-6C6F4ED0B94D}"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a:lvl1pPr>
          </a:lstStyle>
          <a:p>
            <a:fld id="{9F2AF121-64BB-0B40-A8D5-47E1025A44AE}"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a:lvl1pPr>
          </a:lstStyle>
          <a:p>
            <a:fld id="{DE105B39-0E81-6940-8EC6-2EDDD4450F9C}"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71FAB973-66F6-344E-8937-8D751BBB855A}"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5388" y="1792288"/>
            <a:ext cx="1582737" cy="46085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524000" y="1792288"/>
            <a:ext cx="4598988" cy="4608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07520BC7-159D-554D-B0B8-52216F3A5A3A}"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1524000" y="2517775"/>
            <a:ext cx="3090863" cy="3883025"/>
          </a:xfrm>
        </p:spPr>
        <p:txBody>
          <a:bodyPr/>
          <a:lstStyle/>
          <a:p>
            <a:pPr lvl="0"/>
            <a:endParaRPr lang="en-GB" noProof="0" smtClean="0"/>
          </a:p>
        </p:txBody>
      </p:sp>
      <p:sp>
        <p:nvSpPr>
          <p:cNvPr id="4" name="Text Placeholder 3"/>
          <p:cNvSpPr>
            <a:spLocks noGrp="1"/>
          </p:cNvSpPr>
          <p:nvPr>
            <p:ph type="body" sz="half" idx="2"/>
          </p:nvPr>
        </p:nvSpPr>
        <p:spPr>
          <a:xfrm>
            <a:off x="4767263" y="2517775"/>
            <a:ext cx="3090862"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p:txBody>
          <a:bodyPr/>
          <a:lstStyle>
            <a:lvl1pPr>
              <a:defRPr/>
            </a:lvl1pPr>
          </a:lstStyle>
          <a:p>
            <a:fld id="{D2BCF6B1-EEF0-404F-A285-10B638D6F6CA}"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67263" y="2517775"/>
            <a:ext cx="3090862" cy="1865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67263" y="4535488"/>
            <a:ext cx="3090862" cy="1865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6"/>
          <p:cNvSpPr>
            <a:spLocks noGrp="1" noChangeArrowheads="1"/>
          </p:cNvSpPr>
          <p:nvPr>
            <p:ph type="sldNum" sz="quarter" idx="10"/>
          </p:nvPr>
        </p:nvSpPr>
        <p:spPr/>
        <p:txBody>
          <a:bodyPr/>
          <a:lstStyle>
            <a:lvl1pPr>
              <a:defRPr/>
            </a:lvl1pPr>
          </a:lstStyle>
          <a:p>
            <a:fld id="{64644843-AB36-C24E-8C2B-01C6998F4145}"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767263" y="2517775"/>
            <a:ext cx="3090862" cy="3883025"/>
          </a:xfrm>
        </p:spPr>
        <p:txBody>
          <a:bodyPr/>
          <a:lstStyle/>
          <a:p>
            <a:pPr lvl="0"/>
            <a:endParaRPr lang="en-GB" noProof="0" smtClean="0"/>
          </a:p>
        </p:txBody>
      </p:sp>
      <p:sp>
        <p:nvSpPr>
          <p:cNvPr id="5" name="Rectangle 6"/>
          <p:cNvSpPr>
            <a:spLocks noGrp="1" noChangeArrowheads="1"/>
          </p:cNvSpPr>
          <p:nvPr>
            <p:ph type="sldNum" sz="quarter" idx="10"/>
          </p:nvPr>
        </p:nvSpPr>
        <p:spPr/>
        <p:txBody>
          <a:bodyPr/>
          <a:lstStyle>
            <a:lvl1pPr>
              <a:defRPr/>
            </a:lvl1pPr>
          </a:lstStyle>
          <a:p>
            <a:fld id="{ED1C4F6D-E7D9-DC41-8C64-90E982476C1E}"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425030191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fld id="{A7C871C7-556E-AE41-8849-15070784AB84}" type="datetime1">
              <a:rPr lang="en-GB" smtClean="0">
                <a:solidFill>
                  <a:prstClr val="black">
                    <a:tint val="75000"/>
                  </a:prstClr>
                </a:solidFill>
              </a:rPr>
              <a:pPr>
                <a:defRPr/>
              </a:pPr>
              <a:t>30/05/2014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631734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64581803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335641124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8" name="Footer Placeholder 7"/>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244066279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4" name="Footer Placeholder 3"/>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142746959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3" name="Footer Placeholder 2"/>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267228455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221318694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148612805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369910389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30/05/2014</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xmlns="" val="27987404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85794"/>
            <a:ext cx="7620000" cy="531020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sp>
        <p:nvSpPr>
          <p:cNvPr id="1031" name="Rectangle 7"/>
          <p:cNvSpPr>
            <a:spLocks noChangeArrowheads="1"/>
          </p:cNvSpPr>
          <p:nvPr/>
        </p:nvSpPr>
        <p:spPr bwMode="auto">
          <a:xfrm>
            <a:off x="0" y="0"/>
            <a:ext cx="9144000" cy="15113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sp>
        <p:nvSpPr>
          <p:cNvPr id="1028" name="Rectangle 2"/>
          <p:cNvSpPr>
            <a:spLocks noGrp="1" noChangeArrowheads="1"/>
          </p:cNvSpPr>
          <p:nvPr>
            <p:ph type="title"/>
          </p:nvPr>
        </p:nvSpPr>
        <p:spPr bwMode="auto">
          <a:xfrm>
            <a:off x="1524000" y="1792288"/>
            <a:ext cx="6334125" cy="6080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9" name="Rectangle 3"/>
          <p:cNvSpPr>
            <a:spLocks noGrp="1" noChangeArrowheads="1"/>
          </p:cNvSpPr>
          <p:nvPr>
            <p:ph type="body" idx="1"/>
          </p:nvPr>
        </p:nvSpPr>
        <p:spPr bwMode="auto">
          <a:xfrm>
            <a:off x="1524000" y="2517775"/>
            <a:ext cx="6334125" cy="3883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142875" y="6534150"/>
            <a:ext cx="539750" cy="32385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000" b="0">
                <a:solidFill>
                  <a:schemeClr val="bg2"/>
                </a:solidFill>
              </a:defRPr>
            </a:lvl1pPr>
          </a:lstStyle>
          <a:p>
            <a:fld id="{1CDB5B1E-99FC-5441-ABA8-28734DBBE757}" type="slidenum">
              <a:rPr lang="en-US"/>
              <a:pPr/>
              <a:t>‹#›</a:t>
            </a:fld>
            <a:endParaRPr lang="en-US"/>
          </a:p>
        </p:txBody>
      </p:sp>
      <p:pic>
        <p:nvPicPr>
          <p:cNvPr id="2" name="Picture 9" descr="Logo_small"/>
          <p:cNvPicPr>
            <a:picLocks noChangeAspect="1" noChangeArrowheads="1"/>
          </p:cNvPicPr>
          <p:nvPr/>
        </p:nvPicPr>
        <p:blipFill>
          <a:blip r:embed="rId16" cstate="print"/>
          <a:srcRect/>
          <a:stretch>
            <a:fillRect/>
          </a:stretch>
        </p:blipFill>
        <p:spPr bwMode="auto">
          <a:xfrm>
            <a:off x="7683500" y="-12700"/>
            <a:ext cx="1460500" cy="1460500"/>
          </a:xfrm>
          <a:prstGeom prst="rect">
            <a:avLst/>
          </a:prstGeom>
          <a:noFill/>
          <a:ln w="9525">
            <a:noFill/>
            <a:miter lim="800000"/>
            <a:headEnd/>
            <a:tailEnd/>
          </a:ln>
        </p:spPr>
      </p:pic>
      <p:pic>
        <p:nvPicPr>
          <p:cNvPr id="1032" name="Picture 12" descr="guys arch"/>
          <p:cNvPicPr>
            <a:picLocks noChangeAspect="1" noChangeArrowheads="1"/>
          </p:cNvPicPr>
          <p:nvPr/>
        </p:nvPicPr>
        <p:blipFill>
          <a:blip r:embed="rId17" cstate="print"/>
          <a:srcRect/>
          <a:stretch>
            <a:fillRect/>
          </a:stretch>
        </p:blipFill>
        <p:spPr bwMode="auto">
          <a:xfrm>
            <a:off x="0" y="-7938"/>
            <a:ext cx="1460500" cy="1455738"/>
          </a:xfrm>
          <a:prstGeom prst="rect">
            <a:avLst/>
          </a:prstGeom>
          <a:noFill/>
          <a:ln w="9525">
            <a:noFill/>
            <a:miter lim="800000"/>
            <a:headEnd/>
            <a:tailEnd/>
          </a:ln>
        </p:spPr>
      </p:pic>
      <p:pic>
        <p:nvPicPr>
          <p:cNvPr id="1033" name="Picture 13" descr="maughan library_sm"/>
          <p:cNvPicPr>
            <a:picLocks noChangeAspect="1" noChangeArrowheads="1"/>
          </p:cNvPicPr>
          <p:nvPr/>
        </p:nvPicPr>
        <p:blipFill>
          <a:blip r:embed="rId18" cstate="print"/>
          <a:srcRect/>
          <a:stretch>
            <a:fillRect/>
          </a:stretch>
        </p:blipFill>
        <p:spPr bwMode="auto">
          <a:xfrm>
            <a:off x="3073400" y="-17463"/>
            <a:ext cx="1460500" cy="1465263"/>
          </a:xfrm>
          <a:prstGeom prst="rect">
            <a:avLst/>
          </a:prstGeom>
          <a:noFill/>
          <a:ln w="9525">
            <a:noFill/>
            <a:miter lim="800000"/>
            <a:headEnd/>
            <a:tailEnd/>
          </a:ln>
        </p:spPr>
      </p:pic>
      <p:pic>
        <p:nvPicPr>
          <p:cNvPr id="3" name="Picture 15" descr="strand campus"/>
          <p:cNvPicPr>
            <a:picLocks noChangeAspect="1" noChangeArrowheads="1"/>
          </p:cNvPicPr>
          <p:nvPr/>
        </p:nvPicPr>
        <p:blipFill>
          <a:blip r:embed="rId19" cstate="print"/>
          <a:srcRect/>
          <a:stretch>
            <a:fillRect/>
          </a:stretch>
        </p:blipFill>
        <p:spPr bwMode="auto">
          <a:xfrm>
            <a:off x="4610100" y="-12700"/>
            <a:ext cx="1460500" cy="1460500"/>
          </a:xfrm>
          <a:prstGeom prst="rect">
            <a:avLst/>
          </a:prstGeom>
          <a:noFill/>
          <a:ln w="9525">
            <a:noFill/>
            <a:miter lim="800000"/>
            <a:headEnd/>
            <a:tailEnd/>
          </a:ln>
        </p:spPr>
      </p:pic>
      <p:pic>
        <p:nvPicPr>
          <p:cNvPr id="1035" name="Picture 16" descr="strand outside night"/>
          <p:cNvPicPr>
            <a:picLocks noChangeAspect="1" noChangeArrowheads="1"/>
          </p:cNvPicPr>
          <p:nvPr/>
        </p:nvPicPr>
        <p:blipFill>
          <a:blip r:embed="rId20" cstate="print"/>
          <a:srcRect/>
          <a:stretch>
            <a:fillRect/>
          </a:stretch>
        </p:blipFill>
        <p:spPr bwMode="auto">
          <a:xfrm>
            <a:off x="6146800" y="-12700"/>
            <a:ext cx="1460500" cy="1460500"/>
          </a:xfrm>
          <a:prstGeom prst="rect">
            <a:avLst/>
          </a:prstGeom>
          <a:noFill/>
          <a:ln w="9525">
            <a:noFill/>
            <a:miter lim="800000"/>
            <a:headEnd/>
            <a:tailEnd/>
          </a:ln>
        </p:spPr>
      </p:pic>
      <p:pic>
        <p:nvPicPr>
          <p:cNvPr id="1036" name="Picture 17" descr="Rawaa pharmacology_s"/>
          <p:cNvPicPr>
            <a:picLocks noChangeAspect="1" noChangeArrowheads="1"/>
          </p:cNvPicPr>
          <p:nvPr/>
        </p:nvPicPr>
        <p:blipFill>
          <a:blip r:embed="rId21" cstate="print"/>
          <a:srcRect/>
          <a:stretch>
            <a:fillRect/>
          </a:stretch>
        </p:blipFill>
        <p:spPr bwMode="auto">
          <a:xfrm>
            <a:off x="1536700" y="-6350"/>
            <a:ext cx="1460500" cy="1455738"/>
          </a:xfrm>
          <a:prstGeom prst="rect">
            <a:avLst/>
          </a:prstGeom>
          <a:noFill/>
          <a:ln w="9525">
            <a:noFill/>
            <a:miter lim="800000"/>
            <a:headEnd/>
            <a:tailEnd/>
          </a:ln>
        </p:spPr>
      </p:pic>
      <p:sp>
        <p:nvSpPr>
          <p:cNvPr id="1047" name="Text Box 23"/>
          <p:cNvSpPr txBox="1">
            <a:spLocks noChangeArrowheads="1"/>
          </p:cNvSpPr>
          <p:nvPr/>
        </p:nvSpPr>
        <p:spPr bwMode="auto">
          <a:xfrm>
            <a:off x="685800" y="6553200"/>
            <a:ext cx="1295400" cy="304800"/>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endParaRPr lang="en-GB" sz="1000" b="0">
              <a:solidFill>
                <a:schemeClr val="bg2"/>
              </a:solidFill>
            </a:endParaRPr>
          </a:p>
        </p:txBody>
      </p:sp>
      <p:sp>
        <p:nvSpPr>
          <p:cNvPr id="1048" name="Text Box 24"/>
          <p:cNvSpPr txBox="1">
            <a:spLocks noChangeArrowheads="1"/>
          </p:cNvSpPr>
          <p:nvPr/>
        </p:nvSpPr>
        <p:spPr bwMode="auto">
          <a:xfrm>
            <a:off x="2019300" y="6583363"/>
            <a:ext cx="2590800" cy="274637"/>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r>
              <a:rPr lang="en-US" sz="700" b="0" i="1">
                <a:solidFill>
                  <a:schemeClr val="bg2"/>
                </a:solidFill>
              </a:rPr>
              <a:t>Presented by King’s College London</a:t>
            </a:r>
            <a:endParaRPr lang="en-US" sz="1000" b="0" i="1">
              <a:solidFill>
                <a:schemeClr val="bg2"/>
              </a:solidFill>
            </a:endParaRPr>
          </a:p>
        </p:txBody>
      </p:sp>
      <p:pic>
        <p:nvPicPr>
          <p:cNvPr id="1039" name="Picture 26" descr="web7_22_04"/>
          <p:cNvPicPr>
            <a:picLocks noChangeAspect="1" noChangeArrowheads="1"/>
          </p:cNvPicPr>
          <p:nvPr/>
        </p:nvPicPr>
        <p:blipFill>
          <a:blip r:embed="rId22" cstate="print"/>
          <a:srcRect/>
          <a:stretch>
            <a:fillRect/>
          </a:stretch>
        </p:blipFill>
        <p:spPr bwMode="auto">
          <a:xfrm>
            <a:off x="7467600" y="6642100"/>
            <a:ext cx="792163" cy="112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500">
          <a:solidFill>
            <a:schemeClr val="tx2"/>
          </a:solidFill>
          <a:latin typeface="+mj-lt"/>
          <a:ea typeface="ＭＳ Ｐゴシック" pitchFamily="29" charset="-128"/>
          <a:cs typeface="ＭＳ Ｐゴシック" pitchFamily="29" charset="-128"/>
        </a:defRPr>
      </a:lvl1pPr>
      <a:lvl2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2pPr>
      <a:lvl3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3pPr>
      <a:lvl4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4pPr>
      <a:lvl5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5pPr>
      <a:lvl6pPr marL="457200" algn="l" rtl="0" eaLnBrk="0" fontAlgn="base" hangingPunct="0">
        <a:spcBef>
          <a:spcPct val="0"/>
        </a:spcBef>
        <a:spcAft>
          <a:spcPct val="0"/>
        </a:spcAft>
        <a:defRPr sz="3500">
          <a:solidFill>
            <a:schemeClr val="tx2"/>
          </a:solidFill>
          <a:latin typeface="Caslon540 BT" pitchFamily="18" charset="0"/>
        </a:defRPr>
      </a:lvl6pPr>
      <a:lvl7pPr marL="914400" algn="l" rtl="0" eaLnBrk="0" fontAlgn="base" hangingPunct="0">
        <a:spcBef>
          <a:spcPct val="0"/>
        </a:spcBef>
        <a:spcAft>
          <a:spcPct val="0"/>
        </a:spcAft>
        <a:defRPr sz="3500">
          <a:solidFill>
            <a:schemeClr val="tx2"/>
          </a:solidFill>
          <a:latin typeface="Caslon540 BT" pitchFamily="18" charset="0"/>
        </a:defRPr>
      </a:lvl7pPr>
      <a:lvl8pPr marL="1371600" algn="l" rtl="0" eaLnBrk="0" fontAlgn="base" hangingPunct="0">
        <a:spcBef>
          <a:spcPct val="0"/>
        </a:spcBef>
        <a:spcAft>
          <a:spcPct val="0"/>
        </a:spcAft>
        <a:defRPr sz="3500">
          <a:solidFill>
            <a:schemeClr val="tx2"/>
          </a:solidFill>
          <a:latin typeface="Caslon540 BT" pitchFamily="18" charset="0"/>
        </a:defRPr>
      </a:lvl8pPr>
      <a:lvl9pPr marL="1828800" algn="l" rtl="0" eaLnBrk="0" fontAlgn="base" hangingPunct="0">
        <a:spcBef>
          <a:spcPct val="0"/>
        </a:spcBef>
        <a:spcAft>
          <a:spcPct val="0"/>
        </a:spcAft>
        <a:defRPr sz="3500">
          <a:solidFill>
            <a:schemeClr val="tx2"/>
          </a:solidFill>
          <a:latin typeface="Caslon540 BT" pitchFamily="18" charset="0"/>
        </a:defRPr>
      </a:lvl9pPr>
    </p:titleStyle>
    <p:bodyStyle>
      <a:lvl1pPr marL="342900" indent="-342900" algn="l" rtl="0" eaLnBrk="0" fontAlgn="base" hangingPunct="0">
        <a:spcBef>
          <a:spcPct val="20000"/>
        </a:spcBef>
        <a:spcAft>
          <a:spcPct val="0"/>
        </a:spcAft>
        <a:buChar char="•"/>
        <a:defRPr sz="1500" i="1">
          <a:solidFill>
            <a:schemeClr val="tx1"/>
          </a:solidFill>
          <a:latin typeface="+mn-lt"/>
          <a:ea typeface="ＭＳ Ｐゴシック" pitchFamily="29" charset="-128"/>
          <a:cs typeface="ＭＳ Ｐゴシック" pitchFamily="29" charset="-128"/>
        </a:defRPr>
      </a:lvl1pPr>
      <a:lvl2pPr marL="571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2pPr>
      <a:lvl3pPr marL="952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3pPr>
      <a:lvl4pPr marL="1333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4pPr>
      <a:lvl5pPr marL="1714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5pPr>
      <a:lvl6pPr marL="2171700" indent="-190500" algn="l" rtl="0" eaLnBrk="0" fontAlgn="base" hangingPunct="0">
        <a:spcBef>
          <a:spcPct val="20000"/>
        </a:spcBef>
        <a:spcAft>
          <a:spcPct val="0"/>
        </a:spcAft>
        <a:buClr>
          <a:schemeClr val="tx2"/>
        </a:buClr>
        <a:buSzPct val="150000"/>
        <a:buChar char="–"/>
        <a:defRPr sz="1400">
          <a:solidFill>
            <a:schemeClr val="tx1"/>
          </a:solidFill>
          <a:latin typeface="+mn-lt"/>
        </a:defRPr>
      </a:lvl6pPr>
      <a:lvl7pPr marL="2628900" indent="-190500" algn="l" rtl="0" eaLnBrk="0" fontAlgn="base" hangingPunct="0">
        <a:spcBef>
          <a:spcPct val="20000"/>
        </a:spcBef>
        <a:spcAft>
          <a:spcPct val="0"/>
        </a:spcAft>
        <a:buClr>
          <a:schemeClr val="tx2"/>
        </a:buClr>
        <a:buSzPct val="150000"/>
        <a:buChar char="–"/>
        <a:defRPr sz="1400">
          <a:solidFill>
            <a:schemeClr val="tx1"/>
          </a:solidFill>
          <a:latin typeface="+mn-lt"/>
        </a:defRPr>
      </a:lvl7pPr>
      <a:lvl8pPr marL="3086100" indent="-190500" algn="l" rtl="0" eaLnBrk="0" fontAlgn="base" hangingPunct="0">
        <a:spcBef>
          <a:spcPct val="20000"/>
        </a:spcBef>
        <a:spcAft>
          <a:spcPct val="0"/>
        </a:spcAft>
        <a:buClr>
          <a:schemeClr val="tx2"/>
        </a:buClr>
        <a:buSzPct val="150000"/>
        <a:buChar char="–"/>
        <a:defRPr sz="1400">
          <a:solidFill>
            <a:schemeClr val="tx1"/>
          </a:solidFill>
          <a:latin typeface="+mn-lt"/>
        </a:defRPr>
      </a:lvl8pPr>
      <a:lvl9pPr marL="3543300" indent="-190500" algn="l" rtl="0" eaLnBrk="0" fontAlgn="base" hangingPunct="0">
        <a:spcBef>
          <a:spcPct val="20000"/>
        </a:spcBef>
        <a:spcAft>
          <a:spcPct val="0"/>
        </a:spcAft>
        <a:buClr>
          <a:schemeClr val="tx2"/>
        </a:buClr>
        <a:buSzPct val="15000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2E501-7451-414C-9A5A-F952E0B2C76F}" type="datetimeFigureOut">
              <a:rPr lang="en-GB" smtClean="0"/>
              <a:pPr/>
              <a:t>30/05/2014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DB5B1E-99FC-5441-ABA8-28734DBBE757}" type="slidenum">
              <a:rPr lang="en-US" smtClean="0"/>
              <a:pPr/>
              <a:t>‹#›</a:t>
            </a:fld>
            <a:endParaRPr lang="en-US"/>
          </a:p>
        </p:txBody>
      </p:sp>
      <p:sp>
        <p:nvSpPr>
          <p:cNvPr id="7" name="Rectangle 27"/>
          <p:cNvSpPr>
            <a:spLocks noChangeArrowheads="1"/>
          </p:cNvSpPr>
          <p:nvPr userDrawn="1"/>
        </p:nvSpPr>
        <p:spPr bwMode="auto">
          <a:xfrm>
            <a:off x="0" y="0"/>
            <a:ext cx="9144000" cy="173038"/>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sp>
        <p:nvSpPr>
          <p:cNvPr id="8" name="Rectangle 27"/>
          <p:cNvSpPr>
            <a:spLocks noChangeArrowheads="1"/>
          </p:cNvSpPr>
          <p:nvPr userDrawn="1"/>
        </p:nvSpPr>
        <p:spPr bwMode="auto">
          <a:xfrm>
            <a:off x="0" y="6684963"/>
            <a:ext cx="9144000" cy="173037"/>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pic>
        <p:nvPicPr>
          <p:cNvPr id="9" name="Picture 8" descr="kcl-url-white.png"/>
          <p:cNvPicPr>
            <a:picLocks noChangeAspect="1"/>
          </p:cNvPicPr>
          <p:nvPr userDrawn="1"/>
        </p:nvPicPr>
        <p:blipFill>
          <a:blip r:embed="rId14" cstate="print"/>
          <a:srcRect/>
          <a:stretch>
            <a:fillRect/>
          </a:stretch>
        </p:blipFill>
        <p:spPr bwMode="auto">
          <a:xfrm>
            <a:off x="7589838" y="6684963"/>
            <a:ext cx="1000125" cy="265112"/>
          </a:xfrm>
          <a:prstGeom prst="rect">
            <a:avLst/>
          </a:prstGeom>
          <a:noFill/>
          <a:ln w="9525">
            <a:noFill/>
            <a:miter lim="800000"/>
            <a:headEnd/>
            <a:tailEnd/>
          </a:ln>
        </p:spPr>
      </p:pic>
    </p:spTree>
    <p:extLst>
      <p:ext uri="{BB962C8B-B14F-4D97-AF65-F5344CB8AC3E}">
        <p14:creationId xmlns:p14="http://schemas.microsoft.com/office/powerpoint/2010/main" xmlns="" val="13627424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hyperlink" Target="http://pdcinmfl.com/" TargetMode="External"/><Relationship Id="rId2" Type="http://schemas.openxmlformats.org/officeDocument/2006/relationships/hyperlink" Target="http://www.zoltandornyei.co.uk/"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447800" y="2362200"/>
            <a:ext cx="6553200" cy="3371056"/>
          </a:xfrm>
        </p:spPr>
        <p:txBody>
          <a:bodyPr/>
          <a:lstStyle/>
          <a:p>
            <a:pPr algn="ctr"/>
            <a:r>
              <a:rPr lang="en-US" sz="1800" dirty="0" smtClean="0"/>
              <a:t>SLARF Colloquium</a:t>
            </a:r>
            <a:r>
              <a:rPr lang="en-US" sz="1800" dirty="0" smtClean="0"/>
              <a:t/>
            </a:r>
            <a:br>
              <a:rPr lang="en-US" sz="1800" dirty="0" smtClean="0"/>
            </a:br>
            <a:r>
              <a:rPr lang="en-US" sz="1800" dirty="0" smtClean="0">
                <a:solidFill>
                  <a:srgbClr val="FF0000"/>
                </a:solidFill>
              </a:rPr>
              <a:t>St Mary’s University – Twickenham, London</a:t>
            </a:r>
            <a:r>
              <a:rPr lang="en-US" sz="1800" dirty="0" smtClean="0"/>
              <a:t/>
            </a:r>
            <a:br>
              <a:rPr lang="en-US" sz="1800" dirty="0" smtClean="0"/>
            </a:br>
            <a:r>
              <a:rPr lang="en-US" sz="3600" dirty="0" smtClean="0"/>
              <a:t/>
            </a:r>
            <a:br>
              <a:rPr lang="en-US" sz="3600" dirty="0" smtClean="0"/>
            </a:br>
            <a:r>
              <a:rPr lang="en-US" sz="2800" i="1" dirty="0" smtClean="0">
                <a:solidFill>
                  <a:srgbClr val="3333FF"/>
                </a:solidFill>
              </a:rPr>
              <a:t>Where are the tasks? The (sad) case of MFL in the UK classrooms</a:t>
            </a:r>
            <a:r>
              <a:rPr lang="en-GB" sz="2800" dirty="0" smtClean="0">
                <a:solidFill>
                  <a:srgbClr val="3333FF"/>
                </a:solidFill>
              </a:rPr>
              <a:t/>
            </a:r>
            <a:br>
              <a:rPr lang="en-GB" sz="2800" dirty="0" smtClean="0">
                <a:solidFill>
                  <a:srgbClr val="3333FF"/>
                </a:solidFill>
              </a:rPr>
            </a:br>
            <a:r>
              <a:rPr lang="en-GB" sz="2800" dirty="0" smtClean="0"/>
              <a:t/>
            </a:r>
            <a:br>
              <a:rPr lang="en-GB" sz="2800" dirty="0" smtClean="0"/>
            </a:br>
            <a:r>
              <a:rPr lang="en-US" sz="2000" dirty="0" smtClean="0"/>
              <a:t>Nick Andon </a:t>
            </a:r>
            <a:br>
              <a:rPr lang="en-US" sz="2000" dirty="0" smtClean="0"/>
            </a:br>
            <a:r>
              <a:rPr lang="en-US" sz="1800" dirty="0" smtClean="0">
                <a:solidFill>
                  <a:srgbClr val="FF0000"/>
                </a:solidFill>
              </a:rPr>
              <a:t>King’s College London</a:t>
            </a:r>
            <a:r>
              <a:rPr lang="en-US" sz="2000" dirty="0" smtClean="0"/>
              <a:t/>
            </a:r>
            <a:br>
              <a:rPr lang="en-US" sz="2000" dirty="0" smtClean="0"/>
            </a:br>
            <a:r>
              <a:rPr lang="en-US" sz="2000" dirty="0" smtClean="0"/>
              <a:t>May 31st 2014 </a:t>
            </a: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600" dirty="0" smtClean="0"/>
              <a:t>. </a:t>
            </a:r>
            <a:r>
              <a:rPr lang="en-US" sz="2800" dirty="0" smtClean="0">
                <a:solidFill>
                  <a:srgbClr val="244A58"/>
                </a:solidFill>
              </a:rPr>
              <a:t/>
            </a:r>
            <a:br>
              <a:rPr lang="en-US" sz="2800" dirty="0" smtClean="0">
                <a:solidFill>
                  <a:srgbClr val="244A58"/>
                </a:solidFill>
              </a:rPr>
            </a:br>
            <a:endParaRPr lang="en-US" sz="2000" dirty="0">
              <a:solidFill>
                <a:srgbClr val="244A58"/>
              </a:solidFill>
            </a:endParaRPr>
          </a:p>
        </p:txBody>
      </p:sp>
      <p:sp>
        <p:nvSpPr>
          <p:cNvPr id="22530" name="Slide Number Placeholder 3"/>
          <p:cNvSpPr>
            <a:spLocks noGrp="1"/>
          </p:cNvSpPr>
          <p:nvPr>
            <p:ph type="sldNum" sz="quarter" idx="10"/>
          </p:nvPr>
        </p:nvSpPr>
        <p:spPr>
          <a:xfrm>
            <a:off x="381000" y="6534150"/>
            <a:ext cx="4876800" cy="323850"/>
          </a:xfrm>
          <a:noFill/>
        </p:spPr>
        <p:txBody>
          <a:bodyPr/>
          <a:lstStyle/>
          <a:p>
            <a:fld id="{55CB1B17-8726-5B46-A5F7-F21CF72F6AD8}" type="slidenum">
              <a:rPr lang="en-US"/>
              <a:pPr/>
              <a:t>1</a:t>
            </a:fld>
            <a:endParaRPr lang="en-US"/>
          </a:p>
        </p:txBody>
      </p:sp>
      <p:pic>
        <p:nvPicPr>
          <p:cNvPr id="22532" name="Picture 4" descr="collanades"/>
          <p:cNvPicPr>
            <a:picLocks noChangeAspect="1" noChangeArrowheads="1"/>
          </p:cNvPicPr>
          <p:nvPr/>
        </p:nvPicPr>
        <p:blipFill>
          <a:blip r:embed="rId3" cstate="print"/>
          <a:srcRect/>
          <a:stretch>
            <a:fillRect/>
          </a:stretch>
        </p:blipFill>
        <p:spPr bwMode="auto">
          <a:xfrm>
            <a:off x="1538288" y="-12700"/>
            <a:ext cx="1460500" cy="1460500"/>
          </a:xfrm>
          <a:prstGeom prst="rect">
            <a:avLst/>
          </a:prstGeom>
          <a:noFill/>
          <a:ln w="9525">
            <a:noFill/>
            <a:miter lim="800000"/>
            <a:headEnd/>
            <a:tailEnd/>
          </a:ln>
        </p:spPr>
      </p:pic>
      <p:pic>
        <p:nvPicPr>
          <p:cNvPr id="22533" name="Picture 5" descr="strand foyer"/>
          <p:cNvPicPr>
            <a:picLocks noChangeAspect="1" noChangeArrowheads="1"/>
          </p:cNvPicPr>
          <p:nvPr/>
        </p:nvPicPr>
        <p:blipFill>
          <a:blip r:embed="rId4" cstate="print"/>
          <a:srcRect/>
          <a:stretch>
            <a:fillRect/>
          </a:stretch>
        </p:blipFill>
        <p:spPr bwMode="auto">
          <a:xfrm>
            <a:off x="4610100" y="-12700"/>
            <a:ext cx="1460500" cy="1460500"/>
          </a:xfrm>
          <a:prstGeom prst="rect">
            <a:avLst/>
          </a:prstGeom>
          <a:noFill/>
          <a:ln w="9525">
            <a:noFill/>
            <a:miter lim="800000"/>
            <a:headEnd/>
            <a:tailEnd/>
          </a:ln>
        </p:spPr>
      </p:pic>
      <p:sp>
        <p:nvSpPr>
          <p:cNvPr id="22539" name="Text Box 20"/>
          <p:cNvSpPr txBox="1">
            <a:spLocks noChangeArrowheads="1"/>
          </p:cNvSpPr>
          <p:nvPr/>
        </p:nvSpPr>
        <p:spPr bwMode="auto">
          <a:xfrm>
            <a:off x="3348038" y="2636838"/>
            <a:ext cx="1008062" cy="274637"/>
          </a:xfrm>
          <a:prstGeom prst="rect">
            <a:avLst/>
          </a:prstGeom>
          <a:noFill/>
          <a:ln w="9525">
            <a:noFill/>
            <a:miter lim="800000"/>
            <a:headEnd/>
            <a:tailEnd/>
          </a:ln>
        </p:spPr>
        <p:txBody>
          <a:bodyPr>
            <a:prstTxWarp prst="textNoShape">
              <a:avLst/>
            </a:prstTxWarp>
            <a:spAutoFit/>
          </a:bodyPr>
          <a:lstStyle/>
          <a:p>
            <a:endParaRPr lang="en-GB" sz="1200" b="0">
              <a:latin typeface="Times New Roman" pitchFamily="29"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Two groups of teachers</a:t>
            </a:r>
            <a:endParaRPr lang="en-US" dirty="0">
              <a:solidFill>
                <a:schemeClr val="accent1"/>
              </a:solidFill>
            </a:endParaRPr>
          </a:p>
        </p:txBody>
      </p:sp>
      <p:sp>
        <p:nvSpPr>
          <p:cNvPr id="3" name="Content Placeholder 2"/>
          <p:cNvSpPr>
            <a:spLocks noGrp="1"/>
          </p:cNvSpPr>
          <p:nvPr>
            <p:ph idx="1"/>
          </p:nvPr>
        </p:nvSpPr>
        <p:spPr/>
        <p:txBody>
          <a:bodyPr>
            <a:normAutofit fontScale="92500"/>
          </a:bodyPr>
          <a:lstStyle/>
          <a:p>
            <a:r>
              <a:rPr lang="en-US" dirty="0" smtClean="0"/>
              <a:t>“This paper compares the beliefs and practices of two very different groups of teachers in the UK in relation to their understanding and use of tasks and TBLT”.  </a:t>
            </a:r>
          </a:p>
          <a:p>
            <a:r>
              <a:rPr lang="en-GB" dirty="0" smtClean="0">
                <a:sym typeface="Wingdings"/>
              </a:rPr>
              <a:t>Four teachers of EFL to adults in language schools in London (TBLT 2011, Andon &amp; </a:t>
            </a:r>
            <a:r>
              <a:rPr lang="en-GB" dirty="0" err="1" smtClean="0">
                <a:sym typeface="Wingdings"/>
              </a:rPr>
              <a:t>Eckerth</a:t>
            </a:r>
            <a:r>
              <a:rPr lang="en-GB" dirty="0" smtClean="0">
                <a:sym typeface="Wingdings"/>
              </a:rPr>
              <a:t> 2009)</a:t>
            </a:r>
            <a:endParaRPr lang="en-US" dirty="0" smtClean="0">
              <a:sym typeface="Wingdings"/>
            </a:endParaRPr>
          </a:p>
          <a:p>
            <a:r>
              <a:rPr lang="en-GB" b="0" dirty="0" smtClean="0">
                <a:sym typeface="Wingdings"/>
              </a:rPr>
              <a:t>Teachers of French, German and Spanish as MFL to secondary school children aged 11-14 (Andon &amp; Wingate 2013) </a:t>
            </a:r>
          </a:p>
        </p:txBody>
      </p:sp>
    </p:spTree>
    <p:extLst>
      <p:ext uri="{BB962C8B-B14F-4D97-AF65-F5344CB8AC3E}">
        <p14:creationId xmlns:p14="http://schemas.microsoft.com/office/powerpoint/2010/main" xmlns="" val="3181662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1"/>
                </a:solidFill>
              </a:rPr>
              <a:t>Context 1: EFL teachers in language schools</a:t>
            </a:r>
            <a:endParaRPr lang="en-US" sz="36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fontScale="85000" lnSpcReduction="10000"/>
          </a:bodyPr>
          <a:lstStyle/>
          <a:p>
            <a:r>
              <a:rPr lang="en-GB" b="0" dirty="0" smtClean="0"/>
              <a:t>Learner-centred lessons.  Learners as active communicators, acquisition rich environment.</a:t>
            </a:r>
          </a:p>
          <a:p>
            <a:r>
              <a:rPr lang="en-GB" b="0" dirty="0" smtClean="0"/>
              <a:t>Use of tasks, task-like activities.</a:t>
            </a:r>
          </a:p>
          <a:p>
            <a:r>
              <a:rPr lang="en-GB" b="0" dirty="0" smtClean="0"/>
              <a:t>Language (some of the </a:t>
            </a:r>
            <a:r>
              <a:rPr lang="en-GB" dirty="0" smtClean="0"/>
              <a:t>time) </a:t>
            </a:r>
            <a:r>
              <a:rPr lang="en-GB" b="0" dirty="0" smtClean="0"/>
              <a:t>derived from task requirements, post task focus on form </a:t>
            </a:r>
          </a:p>
          <a:p>
            <a:r>
              <a:rPr lang="en-GB" dirty="0" smtClean="0"/>
              <a:t>(Some) knowledge of TBLT principles, focus on outcomes, task repetition, outcome evaluation and providing models of task performance. HOWEVER</a:t>
            </a:r>
          </a:p>
          <a:p>
            <a:r>
              <a:rPr lang="en-GB" b="0" dirty="0" smtClean="0">
                <a:sym typeface="Wingdings"/>
              </a:rPr>
              <a:t>Combine TBLT with PPP &amp; focus on </a:t>
            </a:r>
            <a:r>
              <a:rPr lang="en-GB" b="0" dirty="0" err="1" smtClean="0">
                <a:sym typeface="Wingdings"/>
              </a:rPr>
              <a:t>formS</a:t>
            </a:r>
            <a:r>
              <a:rPr lang="en-GB" b="0" dirty="0" smtClean="0">
                <a:sym typeface="Wingdings"/>
              </a:rPr>
              <a:t> approaches.</a:t>
            </a:r>
            <a:endParaRPr lang="en-US" dirty="0" smtClean="0">
              <a:sym typeface="Wingdings"/>
            </a:endParaRPr>
          </a:p>
          <a:p>
            <a:r>
              <a:rPr lang="en-GB" dirty="0" smtClean="0">
                <a:sym typeface="Wingdings"/>
              </a:rPr>
              <a:t>Did not accept tasks as knowledge-creating devices.</a:t>
            </a:r>
          </a:p>
          <a:p>
            <a:pPr>
              <a:buNone/>
            </a:pPr>
            <a:r>
              <a:rPr lang="en-GB" b="0" dirty="0" smtClean="0">
                <a:sym typeface="Wingdings"/>
              </a:rPr>
              <a:t>(Andon &amp; </a:t>
            </a:r>
            <a:r>
              <a:rPr lang="en-GB" b="0" dirty="0" err="1" smtClean="0">
                <a:sym typeface="Wingdings"/>
              </a:rPr>
              <a:t>Eckerth</a:t>
            </a:r>
            <a:r>
              <a:rPr lang="en-GB" b="0" dirty="0" smtClean="0">
                <a:sym typeface="Wingdings"/>
              </a:rPr>
              <a:t> 2009)</a:t>
            </a:r>
          </a:p>
        </p:txBody>
      </p:sp>
    </p:spTree>
    <p:extLst>
      <p:ext uri="{BB962C8B-B14F-4D97-AF65-F5344CB8AC3E}">
        <p14:creationId xmlns:p14="http://schemas.microsoft.com/office/powerpoint/2010/main" xmlns="" val="3181662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Context 2:  </a:t>
            </a:r>
            <a:r>
              <a:rPr lang="en-US" dirty="0" smtClean="0">
                <a:solidFill>
                  <a:schemeClr val="accent1"/>
                </a:solidFill>
              </a:rPr>
              <a:t>MFL </a:t>
            </a:r>
            <a:r>
              <a:rPr lang="en-US" dirty="0" smtClean="0">
                <a:solidFill>
                  <a:schemeClr val="accent1"/>
                </a:solidFill>
              </a:rPr>
              <a:t>at KS3</a:t>
            </a:r>
            <a:endParaRPr lang="en-US"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fontScale="92500" lnSpcReduction="10000"/>
          </a:bodyPr>
          <a:lstStyle/>
          <a:p>
            <a:r>
              <a:rPr lang="en-GB" b="0" dirty="0" smtClean="0"/>
              <a:t>MFL </a:t>
            </a:r>
            <a:r>
              <a:rPr lang="en-GB" b="0" dirty="0" smtClean="0"/>
              <a:t>compulsory only at KS3 (age 11-14</a:t>
            </a:r>
            <a:r>
              <a:rPr lang="en-GB" b="0" dirty="0" smtClean="0"/>
              <a:t>)</a:t>
            </a:r>
          </a:p>
          <a:p>
            <a:r>
              <a:rPr lang="en-GB" dirty="0" smtClean="0"/>
              <a:t>French, Spanish, Mandarin, German are main languages</a:t>
            </a:r>
            <a:endParaRPr lang="en-GB" b="0" dirty="0" smtClean="0"/>
          </a:p>
          <a:p>
            <a:r>
              <a:rPr lang="en-GB" b="0" dirty="0" smtClean="0"/>
              <a:t>More than 50% discontinue MFL at age 14</a:t>
            </a:r>
          </a:p>
          <a:p>
            <a:r>
              <a:rPr lang="en-GB" b="0" dirty="0" smtClean="0"/>
              <a:t>Slow progress, lack of motivation &amp; low attainment partly due to methodology </a:t>
            </a:r>
            <a:endParaRPr lang="en-GB" b="0" dirty="0" smtClean="0"/>
          </a:p>
          <a:p>
            <a:r>
              <a:rPr lang="en-US" dirty="0" smtClean="0"/>
              <a:t>School types: </a:t>
            </a:r>
          </a:p>
          <a:p>
            <a:pPr lvl="1">
              <a:buNone/>
            </a:pPr>
            <a:r>
              <a:rPr lang="en-US" dirty="0" smtClean="0"/>
              <a:t>4 Academies (5 teachers)</a:t>
            </a:r>
          </a:p>
          <a:p>
            <a:pPr lvl="1">
              <a:buNone/>
            </a:pPr>
            <a:r>
              <a:rPr lang="en-US" dirty="0" smtClean="0"/>
              <a:t>1 Grammar School  (1 teacher)</a:t>
            </a:r>
          </a:p>
          <a:p>
            <a:pPr lvl="1">
              <a:buNone/>
            </a:pPr>
            <a:r>
              <a:rPr lang="en-US" dirty="0" smtClean="0"/>
              <a:t>1 Voluntary Aided All-Ability School (1 teacher)</a:t>
            </a:r>
            <a:endParaRPr lang="en-GB" dirty="0" smtClean="0">
              <a:sym typeface="Wingdings"/>
            </a:endParaRPr>
          </a:p>
          <a:p>
            <a:endParaRPr lang="en-GB" b="0" dirty="0" smtClean="0"/>
          </a:p>
        </p:txBody>
      </p:sp>
    </p:spTree>
    <p:extLst>
      <p:ext uri="{BB962C8B-B14F-4D97-AF65-F5344CB8AC3E}">
        <p14:creationId xmlns:p14="http://schemas.microsoft.com/office/powerpoint/2010/main" xmlns="" val="3181662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accent1"/>
                </a:solidFill>
              </a:rPr>
              <a:t>Questions</a:t>
            </a:r>
            <a:endParaRPr lang="en-GB" sz="4000" dirty="0">
              <a:solidFill>
                <a:schemeClr val="accent1"/>
              </a:solidFill>
            </a:endParaRP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GB" sz="2800" b="0" dirty="0" smtClean="0"/>
              <a:t>What kind of activities and classroom practices characterise the approach to teaching in KS3 MFL classrooms?</a:t>
            </a:r>
          </a:p>
          <a:p>
            <a:pPr marL="514350" lvl="0" indent="-514350">
              <a:buFont typeface="+mj-lt"/>
              <a:buAutoNum type="arabicPeriod"/>
            </a:pPr>
            <a:r>
              <a:rPr lang="en-GB" sz="2800" dirty="0" smtClean="0"/>
              <a:t>What beliefs and principles in relation to teaching and learning languages are reflected in these classroom practices?</a:t>
            </a:r>
          </a:p>
          <a:p>
            <a:pPr marL="514350" lvl="0" indent="-514350">
              <a:buFont typeface="+mj-lt"/>
              <a:buAutoNum type="arabicPeriod"/>
            </a:pPr>
            <a:r>
              <a:rPr lang="en-GB" sz="2800" b="0" dirty="0" smtClean="0"/>
              <a:t>How do these principles and practices relate to current theories of second language learning and to TBLT?</a:t>
            </a:r>
          </a:p>
          <a:p>
            <a:pPr marL="514350" indent="-514350">
              <a:buFont typeface="+mj-lt"/>
              <a:buAutoNum type="arabicPeriod"/>
            </a:pPr>
            <a:endParaRPr lang="en-GB" sz="2800" b="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dirty="0" smtClean="0">
                <a:solidFill>
                  <a:schemeClr val="accent1"/>
                </a:solidFill>
              </a:rPr>
              <a:t>Challenge of relating beliefs &amp; practices to TBLT</a:t>
            </a:r>
            <a:endParaRPr lang="en-GB" sz="3300" dirty="0">
              <a:solidFill>
                <a:schemeClr val="accent1"/>
              </a:solidFill>
            </a:endParaRPr>
          </a:p>
        </p:txBody>
      </p:sp>
      <p:sp>
        <p:nvSpPr>
          <p:cNvPr id="3" name="Content Placeholder 2"/>
          <p:cNvSpPr>
            <a:spLocks noGrp="1"/>
          </p:cNvSpPr>
          <p:nvPr>
            <p:ph idx="1"/>
          </p:nvPr>
        </p:nvSpPr>
        <p:spPr>
          <a:xfrm>
            <a:off x="457200" y="1412776"/>
            <a:ext cx="8229600" cy="4713387"/>
          </a:xfrm>
        </p:spPr>
        <p:txBody>
          <a:bodyPr>
            <a:normAutofit fontScale="92500" lnSpcReduction="10000"/>
          </a:bodyPr>
          <a:lstStyle/>
          <a:p>
            <a:pPr marL="514350" indent="-514350">
              <a:buFont typeface="+mj-lt"/>
              <a:buAutoNum type="arabicPeriod"/>
            </a:pPr>
            <a:r>
              <a:rPr lang="en-GB" sz="2800" dirty="0" smtClean="0"/>
              <a:t>Teachers’ knowledge about TBLT &amp; level of understanding. Sketchy (EFL teachers) Zero (MFL)</a:t>
            </a:r>
          </a:p>
          <a:p>
            <a:pPr marL="514350" lvl="0" indent="-514350">
              <a:buFont typeface="+mj-lt"/>
              <a:buAutoNum type="arabicPeriod"/>
            </a:pPr>
            <a:r>
              <a:rPr lang="en-GB" sz="2800" dirty="0" smtClean="0"/>
              <a:t>Complexity of TBLT as an approach (Carless 2009).</a:t>
            </a:r>
          </a:p>
          <a:p>
            <a:pPr marL="514350" indent="-514350">
              <a:buFont typeface="+mj-lt"/>
              <a:buAutoNum type="arabicPeriod"/>
            </a:pPr>
            <a:r>
              <a:rPr lang="en-GB" sz="2800" dirty="0" smtClean="0"/>
              <a:t>Teachers don’t articulate their beliefs or align with one approach.  No purist versions of an approach.</a:t>
            </a:r>
          </a:p>
          <a:p>
            <a:pPr marL="514350" lvl="0" indent="-514350">
              <a:buFont typeface="+mj-lt"/>
              <a:buAutoNum type="arabicPeriod"/>
            </a:pPr>
            <a:r>
              <a:rPr lang="en-GB" sz="2800" b="0" dirty="0" smtClean="0"/>
              <a:t>What makes TBLT task based? (</a:t>
            </a:r>
            <a:r>
              <a:rPr lang="en-GB" sz="2800" b="0" dirty="0" smtClean="0"/>
              <a:t>Samuda 2013).  </a:t>
            </a:r>
            <a:r>
              <a:rPr lang="en-GB" sz="2800" dirty="0" smtClean="0"/>
              <a:t>Lack of consistency in defining tasks, let alone TBLT.</a:t>
            </a:r>
          </a:p>
          <a:p>
            <a:pPr marL="514350" lvl="0" indent="-514350">
              <a:buFont typeface="+mj-lt"/>
              <a:buAutoNum type="arabicPeriod"/>
            </a:pPr>
            <a:r>
              <a:rPr lang="en-GB" sz="2800" dirty="0" smtClean="0"/>
              <a:t>TBLT not a matter of whether tasks are used, or what tasks, but how &amp; why tasks are used.</a:t>
            </a:r>
          </a:p>
          <a:p>
            <a:pPr marL="514350" lvl="0" indent="-514350">
              <a:buFont typeface="+mj-lt"/>
              <a:buAutoNum type="arabicPeriod"/>
            </a:pPr>
            <a:r>
              <a:rPr lang="en-US" sz="2800" dirty="0" smtClean="0"/>
              <a:t>Degrees of “TBLT-</a:t>
            </a:r>
            <a:r>
              <a:rPr lang="en-US" sz="2800" dirty="0" err="1" smtClean="0"/>
              <a:t>ness</a:t>
            </a:r>
            <a:r>
              <a:rPr lang="en-US" sz="2800" dirty="0" smtClean="0"/>
              <a:t>” inferred in teachers practices and the way they talk about their practices.</a:t>
            </a:r>
            <a:endParaRPr lang="en-GB" sz="2800" dirty="0" smtClean="0"/>
          </a:p>
          <a:p>
            <a:pPr marL="514350" lvl="0" indent="-514350">
              <a:buFont typeface="+mj-lt"/>
              <a:buAutoNum type="arabicPeriod"/>
            </a:pPr>
            <a:endParaRPr lang="en-GB" sz="2800" b="0" dirty="0" smtClean="0"/>
          </a:p>
          <a:p>
            <a:pPr marL="514350" lvl="0" indent="-514350">
              <a:buFont typeface="+mj-lt"/>
              <a:buAutoNum type="arabicPeriod"/>
            </a:pPr>
            <a:endParaRPr lang="en-GB" sz="2800" b="0" dirty="0" smtClean="0"/>
          </a:p>
          <a:p>
            <a:pPr marL="514350" indent="-514350">
              <a:buFont typeface="+mj-lt"/>
              <a:buAutoNum type="arabicPeriod"/>
            </a:pPr>
            <a:endParaRPr lang="en-GB" sz="2800" b="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solidFill>
                  <a:schemeClr val="accent1"/>
                </a:solidFill>
              </a:rPr>
              <a:t>Principles for instructed SLL</a:t>
            </a:r>
            <a:endParaRPr lang="en-GB" sz="40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lstStyle/>
          <a:p>
            <a:pPr marL="87313" indent="0">
              <a:spcBef>
                <a:spcPts val="0"/>
              </a:spcBef>
              <a:buNone/>
            </a:pPr>
            <a:r>
              <a:rPr lang="en-GB" sz="2800" b="0" dirty="0"/>
              <a:t>H</a:t>
            </a:r>
            <a:r>
              <a:rPr lang="en-GB" sz="2800" b="0" dirty="0" smtClean="0"/>
              <a:t>elpful/essential conditions for second language learning</a:t>
            </a:r>
            <a:r>
              <a:rPr lang="en-GB" sz="2800" dirty="0"/>
              <a:t> </a:t>
            </a:r>
            <a:r>
              <a:rPr lang="en-GB" sz="2800" dirty="0" smtClean="0"/>
              <a:t> </a:t>
            </a:r>
            <a:r>
              <a:rPr lang="en-GB" sz="1800" b="0" dirty="0" smtClean="0"/>
              <a:t>(Ellis, </a:t>
            </a:r>
            <a:r>
              <a:rPr lang="en-GB" sz="1800" b="0" dirty="0" smtClean="0"/>
              <a:t>2014; </a:t>
            </a:r>
            <a:r>
              <a:rPr lang="en-GB" sz="1800" b="0" dirty="0" smtClean="0"/>
              <a:t>Macaro &amp; Graham 2013; Tomlinson 2013; Dornyei 2013)</a:t>
            </a:r>
          </a:p>
          <a:p>
            <a:pPr marL="457200" lvl="0" indent="-457200">
              <a:buFont typeface="+mj-lt"/>
              <a:buAutoNum type="arabicPeriod"/>
            </a:pPr>
            <a:r>
              <a:rPr lang="en-GB" sz="2800" b="0" dirty="0" smtClean="0"/>
              <a:t>Predominant focus on </a:t>
            </a:r>
            <a:r>
              <a:rPr lang="en-GB" sz="2800" b="0" i="1" dirty="0" smtClean="0"/>
              <a:t>meaning </a:t>
            </a:r>
          </a:p>
          <a:p>
            <a:pPr marL="457200" lvl="0" indent="-457200">
              <a:buFont typeface="+mj-lt"/>
              <a:buAutoNum type="arabicPeriod"/>
            </a:pPr>
            <a:r>
              <a:rPr lang="en-GB" sz="2800" dirty="0" smtClean="0"/>
              <a:t>Opportunities to focus on </a:t>
            </a:r>
            <a:r>
              <a:rPr lang="en-GB" sz="2800" i="1" dirty="0" smtClean="0"/>
              <a:t>form</a:t>
            </a:r>
            <a:endParaRPr lang="en-GB" sz="2800" b="0" i="1" dirty="0" smtClean="0"/>
          </a:p>
          <a:p>
            <a:pPr marL="457200" lvl="0" indent="-457200">
              <a:buFont typeface="+mj-lt"/>
              <a:buAutoNum type="arabicPeriod"/>
            </a:pPr>
            <a:r>
              <a:rPr lang="en-GB" sz="2800" b="0" dirty="0"/>
              <a:t>R</a:t>
            </a:r>
            <a:r>
              <a:rPr lang="en-GB" sz="2800" b="0" dirty="0" smtClean="0"/>
              <a:t>ich and meaningful exposure to language in use</a:t>
            </a:r>
          </a:p>
          <a:p>
            <a:pPr marL="457200" lvl="0" indent="-457200">
              <a:buFont typeface="+mj-lt"/>
              <a:buAutoNum type="arabicPeriod"/>
            </a:pPr>
            <a:r>
              <a:rPr lang="en-GB" sz="2800" b="0" dirty="0"/>
              <a:t>O</a:t>
            </a:r>
            <a:r>
              <a:rPr lang="en-GB" sz="2800" b="0" dirty="0" smtClean="0"/>
              <a:t>pportunities for contextualised and purposeful </a:t>
            </a:r>
            <a:r>
              <a:rPr lang="en-GB" sz="2800" b="0" i="1" dirty="0" smtClean="0"/>
              <a:t>communication</a:t>
            </a:r>
            <a:r>
              <a:rPr lang="en-GB" sz="2800" b="0" dirty="0" smtClean="0"/>
              <a:t> in the L2 </a:t>
            </a:r>
          </a:p>
          <a:p>
            <a:pPr marL="457200" lvl="0" indent="-457200">
              <a:buFont typeface="+mj-lt"/>
              <a:buAutoNum type="arabicPeriod"/>
            </a:pPr>
            <a:r>
              <a:rPr lang="en-GB" sz="2800" b="0" dirty="0" smtClean="0"/>
              <a:t>Opportunities to interact in the target language </a:t>
            </a:r>
          </a:p>
          <a:p>
            <a:pPr marL="457200" lvl="0" indent="-457200">
              <a:buFont typeface="+mj-lt"/>
              <a:buAutoNum type="arabicPeriod"/>
            </a:pPr>
            <a:r>
              <a:rPr lang="en-GB" sz="2800" b="0" dirty="0" smtClean="0"/>
              <a:t>Affective and cognitive engagement</a:t>
            </a:r>
          </a:p>
          <a:p>
            <a:pPr marL="514350" indent="-514350">
              <a:buNone/>
            </a:pPr>
            <a:endParaRPr lang="en-GB" sz="2400" b="0" dirty="0" smtClean="0"/>
          </a:p>
          <a:p>
            <a:pPr lvl="0"/>
            <a:endParaRPr lang="en-GB" sz="2400" b="0" dirty="0" smtClean="0"/>
          </a:p>
          <a:p>
            <a:pPr marL="514350" indent="-514350">
              <a:buNone/>
            </a:pPr>
            <a:endParaRPr lang="en-GB" sz="2400" b="0" dirty="0" smtClean="0"/>
          </a:p>
          <a:p>
            <a:pPr marL="514350" lvl="0" indent="-514350">
              <a:buNone/>
            </a:pPr>
            <a:endParaRPr lang="en-GB" sz="2400" b="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Data collection/participants</a:t>
            </a:r>
            <a:endParaRPr lang="en-US" dirty="0">
              <a:solidFill>
                <a:schemeClr val="accent1"/>
              </a:solidFill>
            </a:endParaRPr>
          </a:p>
        </p:txBody>
      </p:sp>
      <p:sp>
        <p:nvSpPr>
          <p:cNvPr id="3" name="Content Placeholder 2"/>
          <p:cNvSpPr>
            <a:spLocks noGrp="1"/>
          </p:cNvSpPr>
          <p:nvPr>
            <p:ph idx="1"/>
          </p:nvPr>
        </p:nvSpPr>
        <p:spPr/>
        <p:txBody>
          <a:bodyPr>
            <a:normAutofit fontScale="92500"/>
          </a:bodyPr>
          <a:lstStyle/>
          <a:p>
            <a:r>
              <a:rPr lang="en-GB" b="0" dirty="0" smtClean="0"/>
              <a:t>7 mid-career teachers of secondary school teachers of French, German &amp; Spanish</a:t>
            </a:r>
          </a:p>
          <a:p>
            <a:r>
              <a:rPr lang="en-GB" dirty="0" smtClean="0">
                <a:sym typeface="Wingdings"/>
              </a:rPr>
              <a:t>Pupils in Year 9 after almost 2 years of MFL</a:t>
            </a:r>
          </a:p>
          <a:p>
            <a:pPr marL="514350" indent="-514350">
              <a:buFont typeface="+mj-lt"/>
              <a:buAutoNum type="arabicPeriod"/>
            </a:pPr>
            <a:r>
              <a:rPr lang="en-US" dirty="0" smtClean="0">
                <a:solidFill>
                  <a:srgbClr val="FF0000"/>
                </a:solidFill>
              </a:rPr>
              <a:t>MFL </a:t>
            </a:r>
            <a:r>
              <a:rPr lang="en-US" dirty="0" smtClean="0">
                <a:solidFill>
                  <a:srgbClr val="FF0000"/>
                </a:solidFill>
              </a:rPr>
              <a:t>classroom observations (N = 13)</a:t>
            </a:r>
            <a:endParaRPr lang="en-GB" dirty="0" smtClean="0">
              <a:solidFill>
                <a:srgbClr val="FF0000"/>
              </a:solidFill>
            </a:endParaRPr>
          </a:p>
          <a:p>
            <a:pPr marL="0" indent="0">
              <a:buNone/>
            </a:pPr>
            <a:r>
              <a:rPr lang="en-US" dirty="0" smtClean="0"/>
              <a:t>Languages</a:t>
            </a:r>
            <a:r>
              <a:rPr lang="en-US" dirty="0" smtClean="0"/>
              <a:t>: German: 8, Spanish 4, French 1</a:t>
            </a:r>
            <a:endParaRPr lang="en-GB" dirty="0" smtClean="0"/>
          </a:p>
          <a:p>
            <a:pPr marL="514350" indent="-514350">
              <a:buFont typeface="+mj-lt"/>
              <a:buAutoNum type="arabicPeriod" startAt="2"/>
            </a:pPr>
            <a:r>
              <a:rPr lang="en-US" dirty="0" smtClean="0">
                <a:solidFill>
                  <a:srgbClr val="FF0000"/>
                </a:solidFill>
              </a:rPr>
              <a:t>Interviews </a:t>
            </a:r>
            <a:r>
              <a:rPr lang="en-US" dirty="0" smtClean="0">
                <a:solidFill>
                  <a:srgbClr val="FF0000"/>
                </a:solidFill>
              </a:rPr>
              <a:t>with all teachers (pre-/post lesson</a:t>
            </a:r>
            <a:r>
              <a:rPr lang="en-US" dirty="0" smtClean="0">
                <a:solidFill>
                  <a:srgbClr val="FF0000"/>
                </a:solidFill>
              </a:rPr>
              <a:t>)</a:t>
            </a:r>
          </a:p>
          <a:p>
            <a:pPr marL="514350" indent="-514350">
              <a:buFont typeface="+mj-lt"/>
              <a:buAutoNum type="arabicPeriod" startAt="2"/>
            </a:pPr>
            <a:r>
              <a:rPr lang="en-US" dirty="0" smtClean="0">
                <a:solidFill>
                  <a:srgbClr val="FF0000"/>
                </a:solidFill>
              </a:rPr>
              <a:t>Analysis of teaching materials and other curriculum documents</a:t>
            </a:r>
            <a:endParaRPr lang="en-GB" dirty="0" smtClean="0">
              <a:solidFill>
                <a:srgbClr val="FF0000"/>
              </a:solidFill>
            </a:endParaRPr>
          </a:p>
          <a:p>
            <a:pPr>
              <a:buNone/>
            </a:pPr>
            <a:endParaRPr lang="en-GB" dirty="0" smtClean="0">
              <a:sym typeface="Wingdings"/>
            </a:endParaRPr>
          </a:p>
          <a:p>
            <a:endParaRPr lang="en-GB" dirty="0" smtClean="0">
              <a:sym typeface="Wingdings"/>
            </a:endParaRPr>
          </a:p>
        </p:txBody>
      </p:sp>
    </p:spTree>
    <p:extLst>
      <p:ext uri="{BB962C8B-B14F-4D97-AF65-F5344CB8AC3E}">
        <p14:creationId xmlns:p14="http://schemas.microsoft.com/office/powerpoint/2010/main" xmlns="" val="3181662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accent1"/>
                </a:solidFill>
              </a:rPr>
              <a:t>Speaking activities in Logo 2 U5 (handout)</a:t>
            </a:r>
            <a:endParaRPr lang="en-GB" sz="3200" dirty="0">
              <a:solidFill>
                <a:schemeClr val="accent1"/>
              </a:solidFill>
            </a:endParaRPr>
          </a:p>
        </p:txBody>
      </p:sp>
      <p:pic>
        <p:nvPicPr>
          <p:cNvPr id="4" name="Content Placeholder 3" descr="LogoP1.jpg"/>
          <p:cNvPicPr>
            <a:picLocks noGrp="1" noChangeAspect="1"/>
          </p:cNvPicPr>
          <p:nvPr>
            <p:ph idx="1"/>
          </p:nvPr>
        </p:nvPicPr>
        <p:blipFill>
          <a:blip r:embed="rId3" cstate="print"/>
          <a:srcRect l="3455" t="2354" r="3257" b="2038"/>
          <a:stretch>
            <a:fillRect/>
          </a:stretch>
        </p:blipFill>
        <p:spPr>
          <a:xfrm>
            <a:off x="395536" y="1196752"/>
            <a:ext cx="3837268" cy="5400600"/>
          </a:xfrm>
        </p:spPr>
      </p:pic>
      <p:pic>
        <p:nvPicPr>
          <p:cNvPr id="5" name="Picture 4" descr="LogoP2.jpg"/>
          <p:cNvPicPr>
            <a:picLocks noChangeAspect="1"/>
          </p:cNvPicPr>
          <p:nvPr/>
        </p:nvPicPr>
        <p:blipFill>
          <a:blip r:embed="rId4" cstate="print"/>
          <a:srcRect l="792" t="3801" r="5134" b="3801"/>
          <a:stretch>
            <a:fillRect/>
          </a:stretch>
        </p:blipFill>
        <p:spPr>
          <a:xfrm rot="10800000">
            <a:off x="4283968" y="1196752"/>
            <a:ext cx="3979260" cy="538730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10</a:t>
            </a:fld>
            <a:endParaRPr lang="en-US" b="0">
              <a:solidFill>
                <a:prstClr val="black">
                  <a:tint val="75000"/>
                </a:prstClr>
              </a:solidFill>
            </a:endParaRPr>
          </a:p>
        </p:txBody>
      </p:sp>
      <p:pic>
        <p:nvPicPr>
          <p:cNvPr id="47106" name="Picture 0" descr="Meine Familie.jpg"/>
          <p:cNvPicPr>
            <a:picLocks noChangeAspect="1" noChangeArrowheads="1"/>
          </p:cNvPicPr>
          <p:nvPr/>
        </p:nvPicPr>
        <p:blipFill>
          <a:blip r:embed="rId3" cstate="print"/>
          <a:srcRect l="9602" t="9126" r="46155" b="16148"/>
          <a:stretch>
            <a:fillRect/>
          </a:stretch>
        </p:blipFill>
        <p:spPr bwMode="auto">
          <a:xfrm>
            <a:off x="1835696" y="188640"/>
            <a:ext cx="5472608" cy="6522385"/>
          </a:xfrm>
          <a:prstGeom prst="rect">
            <a:avLst/>
          </a:prstGeom>
          <a:noFill/>
          <a:ln w="9525">
            <a:noFill/>
            <a:miter lim="800000"/>
            <a:headEnd/>
            <a:tailEnd/>
          </a:ln>
        </p:spPr>
      </p:pic>
      <p:sp>
        <p:nvSpPr>
          <p:cNvPr id="5" name="TextBox 4"/>
          <p:cNvSpPr txBox="1"/>
          <p:nvPr/>
        </p:nvSpPr>
        <p:spPr>
          <a:xfrm>
            <a:off x="6516216" y="332656"/>
            <a:ext cx="2448272" cy="261610"/>
          </a:xfrm>
          <a:prstGeom prst="rect">
            <a:avLst/>
          </a:prstGeom>
          <a:noFill/>
        </p:spPr>
        <p:txBody>
          <a:bodyPr wrap="square" rtlCol="0">
            <a:spAutoFit/>
          </a:bodyPr>
          <a:lstStyle/>
          <a:p>
            <a:r>
              <a:rPr lang="en-GB" dirty="0" smtClean="0"/>
              <a:t>Extract from </a:t>
            </a:r>
            <a:r>
              <a:rPr lang="en-GB" dirty="0" err="1" smtClean="0"/>
              <a:t>Lanzer</a:t>
            </a:r>
            <a:r>
              <a:rPr lang="en-GB" dirty="0" smtClean="0"/>
              <a:t> 2002</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solidFill>
                  <a:schemeClr val="accent1"/>
                </a:solidFill>
              </a:rPr>
              <a:t>Opportunities to produce language</a:t>
            </a:r>
            <a:endParaRPr lang="en-GB" dirty="0"/>
          </a:p>
        </p:txBody>
      </p:sp>
      <p:sp>
        <p:nvSpPr>
          <p:cNvPr id="4" name="Content Placeholder 3"/>
          <p:cNvSpPr>
            <a:spLocks noGrp="1"/>
          </p:cNvSpPr>
          <p:nvPr>
            <p:ph sz="half" idx="2"/>
          </p:nvPr>
        </p:nvSpPr>
        <p:spPr>
          <a:xfrm>
            <a:off x="5868144" y="908720"/>
            <a:ext cx="2952328" cy="5112567"/>
          </a:xfrm>
        </p:spPr>
        <p:txBody>
          <a:bodyPr>
            <a:normAutofit fontScale="85000" lnSpcReduction="20000"/>
          </a:bodyPr>
          <a:lstStyle/>
          <a:p>
            <a:pPr marL="0" indent="0">
              <a:spcBef>
                <a:spcPts val="800"/>
              </a:spcBef>
              <a:buNone/>
            </a:pPr>
            <a:r>
              <a:rPr lang="en-GB" sz="2600" dirty="0" smtClean="0"/>
              <a:t>L2 learning requires </a:t>
            </a:r>
            <a:r>
              <a:rPr lang="en-GB" sz="2600" i="1" dirty="0" smtClean="0"/>
              <a:t>extensive</a:t>
            </a:r>
            <a:r>
              <a:rPr lang="en-GB" sz="2600" dirty="0" smtClean="0"/>
              <a:t> opportunities for </a:t>
            </a:r>
            <a:r>
              <a:rPr lang="en-GB" sz="2600" i="1" dirty="0" smtClean="0"/>
              <a:t>meaningful </a:t>
            </a:r>
            <a:r>
              <a:rPr lang="en-GB" sz="2600" dirty="0" smtClean="0"/>
              <a:t>output (e.g. Ellis 2008, Lightbown 2000, Tomlinson 2013)</a:t>
            </a:r>
          </a:p>
          <a:p>
            <a:pPr>
              <a:spcBef>
                <a:spcPts val="800"/>
              </a:spcBef>
              <a:buNone/>
            </a:pPr>
            <a:endParaRPr lang="en-GB" dirty="0" smtClean="0"/>
          </a:p>
          <a:p>
            <a:pPr>
              <a:spcBef>
                <a:spcPts val="800"/>
              </a:spcBef>
            </a:pPr>
            <a:r>
              <a:rPr lang="en-GB" sz="2600" dirty="0" smtClean="0"/>
              <a:t>Interactional authenticity</a:t>
            </a:r>
          </a:p>
          <a:p>
            <a:pPr>
              <a:spcBef>
                <a:spcPts val="800"/>
              </a:spcBef>
            </a:pPr>
            <a:r>
              <a:rPr lang="en-GB" sz="2600" dirty="0" smtClean="0"/>
              <a:t>Situational authenticity</a:t>
            </a:r>
          </a:p>
          <a:p>
            <a:pPr>
              <a:spcBef>
                <a:spcPts val="800"/>
              </a:spcBef>
            </a:pPr>
            <a:r>
              <a:rPr lang="en-GB" sz="2600" dirty="0" smtClean="0"/>
              <a:t>Personal authenticity</a:t>
            </a:r>
          </a:p>
          <a:p>
            <a:pPr>
              <a:spcBef>
                <a:spcPts val="800"/>
              </a:spcBef>
            </a:pPr>
            <a:endParaRPr lang="en-GB" sz="2600" dirty="0" smtClean="0"/>
          </a:p>
          <a:p>
            <a:pPr marL="0" indent="0">
              <a:spcBef>
                <a:spcPts val="800"/>
              </a:spcBef>
              <a:buNone/>
            </a:pPr>
            <a:r>
              <a:rPr lang="en-GB" sz="2600" dirty="0" smtClean="0"/>
              <a:t>Limited value of exercises and drills which lack these</a:t>
            </a:r>
          </a:p>
          <a:p>
            <a:pPr>
              <a:buNone/>
            </a:pPr>
            <a:endParaRPr lang="en-GB" dirty="0"/>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11</a:t>
            </a:fld>
            <a:endParaRPr lang="en-US" b="0">
              <a:solidFill>
                <a:prstClr val="black">
                  <a:tint val="75000"/>
                </a:prstClr>
              </a:solidFill>
            </a:endParaRPr>
          </a:p>
        </p:txBody>
      </p:sp>
      <p:sp>
        <p:nvSpPr>
          <p:cNvPr id="7" name="Content Placeholder 6"/>
          <p:cNvSpPr>
            <a:spLocks noGrp="1"/>
          </p:cNvSpPr>
          <p:nvPr>
            <p:ph sz="half" idx="1"/>
          </p:nvPr>
        </p:nvSpPr>
        <p:spPr>
          <a:xfrm>
            <a:off x="395536" y="908720"/>
            <a:ext cx="5256584" cy="5616624"/>
          </a:xfrm>
        </p:spPr>
        <p:txBody>
          <a:bodyPr>
            <a:noAutofit/>
          </a:bodyPr>
          <a:lstStyle/>
          <a:p>
            <a:pPr>
              <a:buNone/>
            </a:pPr>
            <a:r>
              <a:rPr lang="en-US" sz="2000" b="1" dirty="0" smtClean="0"/>
              <a:t>Your partner’s family</a:t>
            </a:r>
            <a:endParaRPr lang="en-GB" sz="2000" b="1" dirty="0" smtClean="0"/>
          </a:p>
          <a:p>
            <a:pPr marL="0" indent="0">
              <a:buNone/>
            </a:pPr>
            <a:r>
              <a:rPr lang="en-US" sz="2000" i="1" dirty="0" smtClean="0"/>
              <a:t>How good are you at names?  Tell your partner about your family.  </a:t>
            </a:r>
            <a:endParaRPr lang="en-GB" sz="2000" i="1" dirty="0" smtClean="0"/>
          </a:p>
          <a:p>
            <a:pPr marL="0" indent="0">
              <a:buNone/>
            </a:pPr>
            <a:r>
              <a:rPr lang="en-US" sz="2000" dirty="0" smtClean="0">
                <a:solidFill>
                  <a:srgbClr val="FF0000"/>
                </a:solidFill>
              </a:rPr>
              <a:t>Start with your parents and then go on to your brothers and sisters. </a:t>
            </a:r>
            <a:endParaRPr lang="en-GB" sz="2000" dirty="0" smtClean="0">
              <a:solidFill>
                <a:srgbClr val="FF0000"/>
              </a:solidFill>
            </a:endParaRPr>
          </a:p>
          <a:p>
            <a:pPr marL="0" indent="0">
              <a:buNone/>
            </a:pPr>
            <a:r>
              <a:rPr lang="en-US" sz="2000" dirty="0" smtClean="0">
                <a:solidFill>
                  <a:srgbClr val="3333FF"/>
                </a:solidFill>
              </a:rPr>
              <a:t>Write the names of your partner’s family on a family tree</a:t>
            </a:r>
            <a:r>
              <a:rPr lang="en-US" sz="2000" dirty="0" smtClean="0"/>
              <a:t>.</a:t>
            </a:r>
            <a:endParaRPr lang="en-GB" sz="2000" dirty="0" smtClean="0"/>
          </a:p>
          <a:p>
            <a:pPr marL="0" indent="0">
              <a:buNone/>
            </a:pPr>
            <a:r>
              <a:rPr lang="en-US" sz="2000" dirty="0" smtClean="0">
                <a:solidFill>
                  <a:srgbClr val="FF0000"/>
                </a:solidFill>
              </a:rPr>
              <a:t>How many names can you remember?  Don’t look at your partner’s family tree! Which of you has the better memory?</a:t>
            </a:r>
            <a:endParaRPr lang="en-GB" sz="2000" dirty="0" smtClean="0">
              <a:solidFill>
                <a:srgbClr val="FF0000"/>
              </a:solidFill>
            </a:endParaRPr>
          </a:p>
          <a:p>
            <a:pPr marL="0" indent="0">
              <a:buNone/>
            </a:pPr>
            <a:r>
              <a:rPr lang="en-US" sz="2000" dirty="0" smtClean="0">
                <a:solidFill>
                  <a:srgbClr val="3333FF"/>
                </a:solidFill>
              </a:rPr>
              <a:t>Now write some sentences about your family. </a:t>
            </a:r>
            <a:r>
              <a:rPr lang="en-US" sz="2000" dirty="0" smtClean="0">
                <a:solidFill>
                  <a:srgbClr val="FF0000"/>
                </a:solidFill>
              </a:rPr>
              <a:t>Then write some sentences about your partner’s family.  Give your sentences to your partner to read and check. </a:t>
            </a:r>
            <a:endParaRPr lang="en-GB" sz="2000" dirty="0" smtClean="0">
              <a:solidFill>
                <a:srgbClr val="FF0000"/>
              </a:solidFill>
            </a:endParaRPr>
          </a:p>
          <a:p>
            <a:pPr marL="0" indent="0">
              <a:buNone/>
            </a:pPr>
            <a:r>
              <a:rPr lang="en-US" sz="2000" dirty="0" smtClean="0">
                <a:solidFill>
                  <a:srgbClr val="3333FF"/>
                </a:solidFill>
              </a:rPr>
              <a:t>Tell the class about your partner’s family.</a:t>
            </a:r>
            <a:endParaRPr lang="en-GB" sz="2000" dirty="0" smtClean="0">
              <a:solidFill>
                <a:srgbClr val="3333FF"/>
              </a:solidFill>
            </a:endParaRPr>
          </a:p>
          <a:p>
            <a:pPr marL="0" indent="0">
              <a:buNone/>
            </a:pPr>
            <a:r>
              <a:rPr lang="en-US" sz="2000" dirty="0" smtClean="0"/>
              <a:t>(from Willis &amp; Willis 1988 </a:t>
            </a:r>
            <a:r>
              <a:rPr lang="en-US" sz="2000" i="1" dirty="0" smtClean="0"/>
              <a:t>Collins COBUILD English Course </a:t>
            </a:r>
            <a:r>
              <a:rPr lang="en-US" sz="2000" dirty="0" smtClean="0"/>
              <a:t>Student’s Book 1).</a:t>
            </a:r>
            <a:endParaRPr lang="en-GB" sz="2000" dirty="0"/>
          </a:p>
        </p:txBody>
      </p:sp>
      <p:cxnSp>
        <p:nvCxnSpPr>
          <p:cNvPr id="9" name="Straight Connector 8"/>
          <p:cNvCxnSpPr/>
          <p:nvPr/>
        </p:nvCxnSpPr>
        <p:spPr>
          <a:xfrm>
            <a:off x="5868144" y="908720"/>
            <a:ext cx="29523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68144" y="908720"/>
            <a:ext cx="0" cy="51125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68144" y="6021288"/>
            <a:ext cx="29523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820472" y="908720"/>
            <a:ext cx="0" cy="511256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Johanns</a:t>
            </a:r>
            <a:r>
              <a:rPr lang="en-US" b="1" dirty="0" smtClean="0"/>
              <a:t> </a:t>
            </a:r>
            <a:r>
              <a:rPr lang="en-US" b="1" dirty="0" err="1" smtClean="0"/>
              <a:t>Familie</a:t>
            </a:r>
            <a:r>
              <a:rPr lang="en-US" b="1" dirty="0" smtClean="0"/>
              <a:t> - </a:t>
            </a:r>
            <a:r>
              <a:rPr lang="en-US" b="1" dirty="0" err="1" smtClean="0"/>
              <a:t>taskified</a:t>
            </a:r>
            <a:endParaRPr lang="en-GB" dirty="0"/>
          </a:p>
        </p:txBody>
      </p:sp>
      <p:sp>
        <p:nvSpPr>
          <p:cNvPr id="4" name="Content Placeholder 3"/>
          <p:cNvSpPr>
            <a:spLocks noGrp="1"/>
          </p:cNvSpPr>
          <p:nvPr>
            <p:ph sz="half" idx="2"/>
          </p:nvPr>
        </p:nvSpPr>
        <p:spPr>
          <a:xfrm>
            <a:off x="3059832" y="1484785"/>
            <a:ext cx="5626968" cy="4968551"/>
          </a:xfrm>
        </p:spPr>
        <p:txBody>
          <a:bodyPr>
            <a:normAutofit fontScale="70000" lnSpcReduction="20000"/>
          </a:bodyPr>
          <a:lstStyle/>
          <a:p>
            <a:pPr marL="0" indent="0">
              <a:buNone/>
            </a:pPr>
            <a:r>
              <a:rPr lang="en-US" dirty="0" smtClean="0">
                <a:latin typeface="Times New Roman" pitchFamily="18" charset="0"/>
                <a:cs typeface="Times New Roman" pitchFamily="18" charset="0"/>
              </a:rPr>
              <a:t>My mum is called Chloe and she is a teacher.  She married my stepfather, Jeremy, four years ago, when I was 9 years old.  Jeremy was married before and he already had two children, Louisa and Michael.  Louisa, my stepsister is 15 and Michael, my stepbrother is just one year older than me.  </a:t>
            </a:r>
            <a:endParaRPr lang="en-GB"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endParaRPr lang="en-GB"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Oh, and I have a baby brother, well, half brother really, he’s called Martin and he’s one and a half years old.  My real dad lives in Berlin, and he is a bus driver.  He got married again and he has a daughter from his new wife.  She’s called Julia and she is 3 years old and she’s my half sister. So you can see that my family is quite complicated</a:t>
            </a:r>
            <a:r>
              <a:rPr lang="en-US" dirty="0" smtClean="0"/>
              <a:t>.</a:t>
            </a:r>
            <a:endParaRPr lang="en-GB" dirty="0" smtClean="0"/>
          </a:p>
          <a:p>
            <a:pPr marL="0" indent="0">
              <a:buNone/>
            </a:pPr>
            <a:r>
              <a:rPr lang="en-US" dirty="0" smtClean="0"/>
              <a:t> </a:t>
            </a:r>
            <a:endParaRPr lang="en-GB" dirty="0" smtClean="0"/>
          </a:p>
          <a:p>
            <a:pPr marL="0" indent="0">
              <a:buNone/>
            </a:pPr>
            <a:r>
              <a:rPr lang="en-US" i="1" dirty="0" smtClean="0"/>
              <a:t>Complete </a:t>
            </a:r>
            <a:r>
              <a:rPr lang="en-US" i="1" dirty="0" err="1" smtClean="0"/>
              <a:t>Johann’s</a:t>
            </a:r>
            <a:r>
              <a:rPr lang="en-US" i="1" dirty="0" smtClean="0"/>
              <a:t> family tree.  Then complete these sentences about </a:t>
            </a:r>
            <a:r>
              <a:rPr lang="en-US" i="1" dirty="0" err="1" smtClean="0"/>
              <a:t>Johann’s</a:t>
            </a:r>
            <a:r>
              <a:rPr lang="en-US" i="1" dirty="0" smtClean="0"/>
              <a:t> family.</a:t>
            </a:r>
            <a:endParaRPr lang="en-GB" dirty="0"/>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12</a:t>
            </a:fld>
            <a:endParaRPr lang="en-US" b="0">
              <a:solidFill>
                <a:prstClr val="black">
                  <a:tint val="75000"/>
                </a:prstClr>
              </a:solidFill>
            </a:endParaRPr>
          </a:p>
        </p:txBody>
      </p:sp>
      <p:pic>
        <p:nvPicPr>
          <p:cNvPr id="6" name="Picture 0" descr="Meine Familie.jpg"/>
          <p:cNvPicPr>
            <a:picLocks noGrp="1" noChangeAspect="1" noChangeArrowheads="1"/>
          </p:cNvPicPr>
          <p:nvPr>
            <p:ph sz="half" idx="1"/>
          </p:nvPr>
        </p:nvPicPr>
        <p:blipFill>
          <a:blip r:embed="rId3" cstate="print"/>
          <a:srcRect l="9602" t="9126" r="46155" b="16148"/>
          <a:stretch>
            <a:fillRect/>
          </a:stretch>
        </p:blipFill>
        <p:spPr bwMode="auto">
          <a:xfrm>
            <a:off x="323528" y="1412776"/>
            <a:ext cx="2736304" cy="32677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sz="3200" dirty="0" smtClean="0"/>
              <a:t>Working with a text –actual example</a:t>
            </a:r>
            <a:endParaRPr lang="en-GB" sz="3200" dirty="0"/>
          </a:p>
        </p:txBody>
      </p:sp>
      <p:sp>
        <p:nvSpPr>
          <p:cNvPr id="3" name="Content Placeholder 2"/>
          <p:cNvSpPr>
            <a:spLocks noGrp="1"/>
          </p:cNvSpPr>
          <p:nvPr>
            <p:ph sz="half" idx="1"/>
          </p:nvPr>
        </p:nvSpPr>
        <p:spPr>
          <a:xfrm>
            <a:off x="251520" y="1268760"/>
            <a:ext cx="4038600" cy="4713387"/>
          </a:xfrm>
        </p:spPr>
        <p:txBody>
          <a:bodyPr>
            <a:noAutofit/>
          </a:bodyPr>
          <a:lstStyle/>
          <a:p>
            <a:pPr marL="0" indent="0">
              <a:spcBef>
                <a:spcPts val="0"/>
              </a:spcBef>
              <a:buNone/>
            </a:pPr>
            <a:r>
              <a:rPr lang="en-GB" sz="2000" dirty="0" smtClean="0"/>
              <a:t>Jumbled cartoon strip on worksheet</a:t>
            </a:r>
          </a:p>
          <a:p>
            <a:pPr marL="0" indent="0">
              <a:spcBef>
                <a:spcPts val="0"/>
              </a:spcBef>
              <a:buNone/>
            </a:pPr>
            <a:r>
              <a:rPr lang="en-GB" sz="1800" dirty="0" err="1" smtClean="0">
                <a:solidFill>
                  <a:srgbClr val="FF0000"/>
                </a:solidFill>
              </a:rPr>
              <a:t>Ich</a:t>
            </a:r>
            <a:r>
              <a:rPr lang="en-GB" sz="1800" dirty="0" smtClean="0">
                <a:solidFill>
                  <a:srgbClr val="FF0000"/>
                </a:solidFill>
              </a:rPr>
              <a:t> </a:t>
            </a:r>
            <a:r>
              <a:rPr lang="en-GB" sz="1800" dirty="0" err="1" smtClean="0">
                <a:solidFill>
                  <a:srgbClr val="FF0000"/>
                </a:solidFill>
              </a:rPr>
              <a:t>bringe</a:t>
            </a:r>
            <a:r>
              <a:rPr lang="en-GB" sz="1800" dirty="0" smtClean="0">
                <a:solidFill>
                  <a:srgbClr val="FF0000"/>
                </a:solidFill>
              </a:rPr>
              <a:t> </a:t>
            </a:r>
            <a:r>
              <a:rPr lang="en-GB" sz="1800" dirty="0" err="1" smtClean="0">
                <a:solidFill>
                  <a:srgbClr val="FF0000"/>
                </a:solidFill>
              </a:rPr>
              <a:t>eine</a:t>
            </a:r>
            <a:r>
              <a:rPr lang="en-GB" sz="1800" dirty="0" smtClean="0">
                <a:solidFill>
                  <a:srgbClr val="FF0000"/>
                </a:solidFill>
              </a:rPr>
              <a:t> </a:t>
            </a:r>
            <a:r>
              <a:rPr lang="en-GB" sz="1800" dirty="0" err="1" smtClean="0">
                <a:solidFill>
                  <a:srgbClr val="FF0000"/>
                </a:solidFill>
              </a:rPr>
              <a:t>grosse</a:t>
            </a:r>
            <a:r>
              <a:rPr lang="en-GB" sz="1800" dirty="0" smtClean="0">
                <a:solidFill>
                  <a:srgbClr val="FF0000"/>
                </a:solidFill>
              </a:rPr>
              <a:t> </a:t>
            </a:r>
            <a:r>
              <a:rPr lang="en-GB" sz="1800" dirty="0" err="1">
                <a:solidFill>
                  <a:srgbClr val="FF0000"/>
                </a:solidFill>
              </a:rPr>
              <a:t>F</a:t>
            </a:r>
            <a:r>
              <a:rPr lang="en-GB" sz="1800" dirty="0" err="1" smtClean="0">
                <a:solidFill>
                  <a:srgbClr val="FF0000"/>
                </a:solidFill>
              </a:rPr>
              <a:t>lasche</a:t>
            </a:r>
            <a:r>
              <a:rPr lang="en-GB" sz="1800" dirty="0" smtClean="0">
                <a:solidFill>
                  <a:srgbClr val="FF0000"/>
                </a:solidFill>
              </a:rPr>
              <a:t> Cola </a:t>
            </a:r>
            <a:r>
              <a:rPr lang="en-GB" sz="1800" dirty="0" err="1" smtClean="0">
                <a:solidFill>
                  <a:srgbClr val="FF0000"/>
                </a:solidFill>
              </a:rPr>
              <a:t>zum</a:t>
            </a:r>
            <a:r>
              <a:rPr lang="en-GB" sz="1800" dirty="0" smtClean="0">
                <a:solidFill>
                  <a:srgbClr val="FF0000"/>
                </a:solidFill>
              </a:rPr>
              <a:t> </a:t>
            </a:r>
            <a:r>
              <a:rPr lang="en-GB" sz="1800" dirty="0" err="1" smtClean="0">
                <a:solidFill>
                  <a:srgbClr val="FF0000"/>
                </a:solidFill>
              </a:rPr>
              <a:t>Schulfest</a:t>
            </a:r>
            <a:r>
              <a:rPr lang="en-GB" sz="1800" dirty="0" smtClean="0">
                <a:solidFill>
                  <a:srgbClr val="FF0000"/>
                </a:solidFill>
              </a:rPr>
              <a:t> </a:t>
            </a:r>
            <a:r>
              <a:rPr lang="en-GB" sz="1800" dirty="0" err="1" smtClean="0">
                <a:solidFill>
                  <a:srgbClr val="FF0000"/>
                </a:solidFill>
              </a:rPr>
              <a:t>mit</a:t>
            </a:r>
            <a:r>
              <a:rPr lang="en-GB" sz="1800" dirty="0" smtClean="0">
                <a:solidFill>
                  <a:srgbClr val="FF0000"/>
                </a:solidFill>
              </a:rPr>
              <a:t>. Was </a:t>
            </a:r>
            <a:r>
              <a:rPr lang="en-GB" sz="1800" dirty="0" err="1" smtClean="0">
                <a:solidFill>
                  <a:srgbClr val="FF0000"/>
                </a:solidFill>
              </a:rPr>
              <a:t>bringst</a:t>
            </a:r>
            <a:r>
              <a:rPr lang="en-GB" sz="1800" dirty="0" smtClean="0">
                <a:solidFill>
                  <a:srgbClr val="FF0000"/>
                </a:solidFill>
              </a:rPr>
              <a:t> du </a:t>
            </a:r>
            <a:r>
              <a:rPr lang="en-GB" sz="1800" dirty="0" err="1" smtClean="0">
                <a:solidFill>
                  <a:srgbClr val="FF0000"/>
                </a:solidFill>
              </a:rPr>
              <a:t>mit</a:t>
            </a:r>
            <a:r>
              <a:rPr lang="en-GB" sz="1800" dirty="0" smtClean="0">
                <a:solidFill>
                  <a:srgbClr val="FF0000"/>
                </a:solidFill>
              </a:rPr>
              <a:t>, Klaus?</a:t>
            </a:r>
          </a:p>
          <a:p>
            <a:pPr marL="0" indent="0">
              <a:spcBef>
                <a:spcPts val="0"/>
              </a:spcBef>
              <a:buNone/>
            </a:pPr>
            <a:r>
              <a:rPr lang="en-GB" sz="1800" dirty="0" err="1" smtClean="0">
                <a:solidFill>
                  <a:srgbClr val="3333FF"/>
                </a:solidFill>
              </a:rPr>
              <a:t>Ich</a:t>
            </a:r>
            <a:r>
              <a:rPr lang="en-GB" sz="1800" dirty="0" smtClean="0">
                <a:solidFill>
                  <a:srgbClr val="3333FF"/>
                </a:solidFill>
              </a:rPr>
              <a:t> </a:t>
            </a:r>
            <a:r>
              <a:rPr lang="en-GB" sz="1800" dirty="0" err="1" smtClean="0">
                <a:solidFill>
                  <a:srgbClr val="3333FF"/>
                </a:solidFill>
              </a:rPr>
              <a:t>bringe</a:t>
            </a:r>
            <a:r>
              <a:rPr lang="en-GB" sz="1800" dirty="0" smtClean="0">
                <a:solidFill>
                  <a:srgbClr val="3333FF"/>
                </a:solidFill>
              </a:rPr>
              <a:t> Chips </a:t>
            </a:r>
            <a:r>
              <a:rPr lang="en-GB" sz="1800" dirty="0" err="1" smtClean="0">
                <a:solidFill>
                  <a:srgbClr val="3333FF"/>
                </a:solidFill>
              </a:rPr>
              <a:t>mit</a:t>
            </a:r>
            <a:r>
              <a:rPr lang="en-GB" sz="1800" dirty="0" smtClean="0">
                <a:solidFill>
                  <a:srgbClr val="3333FF"/>
                </a:solidFill>
              </a:rPr>
              <a:t>, okay?  Okay.  Und du, Eva?</a:t>
            </a:r>
          </a:p>
          <a:p>
            <a:pPr marL="0" indent="0">
              <a:spcBef>
                <a:spcPts val="0"/>
              </a:spcBef>
              <a:buNone/>
            </a:pPr>
            <a:r>
              <a:rPr lang="en-GB" sz="1800" dirty="0" err="1" smtClean="0">
                <a:solidFill>
                  <a:srgbClr val="FF0000"/>
                </a:solidFill>
              </a:rPr>
              <a:t>Ich</a:t>
            </a:r>
            <a:r>
              <a:rPr lang="en-GB" sz="1800" dirty="0" smtClean="0">
                <a:solidFill>
                  <a:srgbClr val="FF0000"/>
                </a:solidFill>
              </a:rPr>
              <a:t> </a:t>
            </a:r>
            <a:r>
              <a:rPr lang="en-GB" sz="1800" dirty="0" err="1" smtClean="0">
                <a:solidFill>
                  <a:srgbClr val="FF0000"/>
                </a:solidFill>
              </a:rPr>
              <a:t>bringe</a:t>
            </a:r>
            <a:r>
              <a:rPr lang="en-GB" sz="1800" dirty="0" smtClean="0">
                <a:solidFill>
                  <a:srgbClr val="FF0000"/>
                </a:solidFill>
              </a:rPr>
              <a:t> </a:t>
            </a:r>
            <a:r>
              <a:rPr lang="en-GB" sz="1800" dirty="0" err="1" smtClean="0">
                <a:solidFill>
                  <a:srgbClr val="FF0000"/>
                </a:solidFill>
              </a:rPr>
              <a:t>meine</a:t>
            </a:r>
            <a:r>
              <a:rPr lang="en-GB" sz="1800" dirty="0" smtClean="0">
                <a:solidFill>
                  <a:srgbClr val="FF0000"/>
                </a:solidFill>
              </a:rPr>
              <a:t> CDs und </a:t>
            </a:r>
            <a:r>
              <a:rPr lang="en-GB" sz="1800" dirty="0" err="1" smtClean="0">
                <a:solidFill>
                  <a:srgbClr val="FF0000"/>
                </a:solidFill>
              </a:rPr>
              <a:t>Kassetten</a:t>
            </a:r>
            <a:r>
              <a:rPr lang="en-GB" sz="1800" dirty="0" smtClean="0">
                <a:solidFill>
                  <a:srgbClr val="FF0000"/>
                </a:solidFill>
              </a:rPr>
              <a:t> </a:t>
            </a:r>
            <a:r>
              <a:rPr lang="en-GB" sz="1800" dirty="0" err="1" smtClean="0">
                <a:solidFill>
                  <a:srgbClr val="FF0000"/>
                </a:solidFill>
              </a:rPr>
              <a:t>mit</a:t>
            </a:r>
            <a:r>
              <a:rPr lang="en-GB" sz="1800" dirty="0" smtClean="0">
                <a:solidFill>
                  <a:srgbClr val="FF0000"/>
                </a:solidFill>
              </a:rPr>
              <a:t>.  </a:t>
            </a:r>
            <a:r>
              <a:rPr lang="en-GB" sz="1800" dirty="0" err="1" smtClean="0">
                <a:solidFill>
                  <a:srgbClr val="FF0000"/>
                </a:solidFill>
              </a:rPr>
              <a:t>Aber</a:t>
            </a:r>
            <a:r>
              <a:rPr lang="en-GB" sz="1800" dirty="0" smtClean="0">
                <a:solidFill>
                  <a:srgbClr val="FF0000"/>
                </a:solidFill>
              </a:rPr>
              <a:t> was fur Music </a:t>
            </a:r>
            <a:r>
              <a:rPr lang="en-GB" sz="1800" dirty="0" err="1" smtClean="0">
                <a:solidFill>
                  <a:srgbClr val="FF0000"/>
                </a:solidFill>
              </a:rPr>
              <a:t>spielen</a:t>
            </a:r>
            <a:r>
              <a:rPr lang="en-GB" sz="1800" dirty="0" smtClean="0">
                <a:solidFill>
                  <a:srgbClr val="FF0000"/>
                </a:solidFill>
              </a:rPr>
              <a:t> </a:t>
            </a:r>
            <a:r>
              <a:rPr lang="en-GB" sz="1800" dirty="0" err="1" smtClean="0">
                <a:solidFill>
                  <a:srgbClr val="FF0000"/>
                </a:solidFill>
              </a:rPr>
              <a:t>wir</a:t>
            </a:r>
            <a:r>
              <a:rPr lang="en-GB" sz="1800" dirty="0" smtClean="0">
                <a:solidFill>
                  <a:srgbClr val="FF0000"/>
                </a:solidFill>
              </a:rPr>
              <a:t>?</a:t>
            </a:r>
          </a:p>
          <a:p>
            <a:pPr marL="0" indent="0">
              <a:spcBef>
                <a:spcPts val="0"/>
              </a:spcBef>
              <a:buNone/>
            </a:pPr>
            <a:r>
              <a:rPr lang="en-GB" sz="1800" dirty="0" smtClean="0">
                <a:solidFill>
                  <a:srgbClr val="3333FF"/>
                </a:solidFill>
              </a:rPr>
              <a:t>Heavy Metal </a:t>
            </a:r>
            <a:r>
              <a:rPr lang="en-GB" sz="1800" dirty="0" err="1" smtClean="0">
                <a:solidFill>
                  <a:srgbClr val="3333FF"/>
                </a:solidFill>
              </a:rPr>
              <a:t>Musik</a:t>
            </a:r>
            <a:r>
              <a:rPr lang="en-GB" sz="1800" dirty="0" smtClean="0">
                <a:solidFill>
                  <a:srgbClr val="3333FF"/>
                </a:solidFill>
              </a:rPr>
              <a:t>. Oh nein </a:t>
            </a:r>
            <a:r>
              <a:rPr lang="en-GB" sz="1800" dirty="0" err="1" smtClean="0">
                <a:solidFill>
                  <a:srgbClr val="3333FF"/>
                </a:solidFill>
              </a:rPr>
              <a:t>bitte</a:t>
            </a:r>
            <a:r>
              <a:rPr lang="en-GB" sz="1800" dirty="0" smtClean="0">
                <a:solidFill>
                  <a:srgbClr val="3333FF"/>
                </a:solidFill>
              </a:rPr>
              <a:t>.</a:t>
            </a:r>
          </a:p>
          <a:p>
            <a:pPr marL="0" indent="0">
              <a:spcBef>
                <a:spcPts val="0"/>
              </a:spcBef>
              <a:buNone/>
            </a:pPr>
            <a:r>
              <a:rPr lang="en-GB" sz="1800" dirty="0" err="1" smtClean="0">
                <a:solidFill>
                  <a:srgbClr val="FF0000"/>
                </a:solidFill>
              </a:rPr>
              <a:t>Discomusik</a:t>
            </a:r>
            <a:r>
              <a:rPr lang="en-GB" sz="1800" dirty="0" smtClean="0">
                <a:solidFill>
                  <a:srgbClr val="FF0000"/>
                </a:solidFill>
              </a:rPr>
              <a:t>.  Uh, </a:t>
            </a:r>
            <a:r>
              <a:rPr lang="en-GB" sz="1800" dirty="0" err="1" smtClean="0">
                <a:solidFill>
                  <a:srgbClr val="FF0000"/>
                </a:solidFill>
              </a:rPr>
              <a:t>gefallt</a:t>
            </a:r>
            <a:r>
              <a:rPr lang="en-GB" sz="1800" dirty="0" smtClean="0">
                <a:solidFill>
                  <a:srgbClr val="FF0000"/>
                </a:solidFill>
              </a:rPr>
              <a:t> </a:t>
            </a:r>
            <a:r>
              <a:rPr lang="en-GB" sz="1800" dirty="0" err="1" smtClean="0">
                <a:solidFill>
                  <a:srgbClr val="FF0000"/>
                </a:solidFill>
              </a:rPr>
              <a:t>mich</a:t>
            </a:r>
            <a:r>
              <a:rPr lang="en-GB" sz="1800" dirty="0" smtClean="0">
                <a:solidFill>
                  <a:srgbClr val="FF0000"/>
                </a:solidFill>
              </a:rPr>
              <a:t> </a:t>
            </a:r>
            <a:r>
              <a:rPr lang="en-GB" sz="1800" dirty="0" err="1">
                <a:solidFill>
                  <a:srgbClr val="FF0000"/>
                </a:solidFill>
              </a:rPr>
              <a:t>ü</a:t>
            </a:r>
            <a:r>
              <a:rPr lang="en-GB" sz="1800" dirty="0" err="1" smtClean="0">
                <a:solidFill>
                  <a:srgbClr val="FF0000"/>
                </a:solidFill>
              </a:rPr>
              <a:t>berhaupt</a:t>
            </a:r>
            <a:r>
              <a:rPr lang="en-GB" sz="1800" dirty="0" smtClean="0">
                <a:solidFill>
                  <a:srgbClr val="FF0000"/>
                </a:solidFill>
              </a:rPr>
              <a:t> </a:t>
            </a:r>
            <a:r>
              <a:rPr lang="en-GB" sz="1800" dirty="0" err="1" smtClean="0">
                <a:solidFill>
                  <a:srgbClr val="FF0000"/>
                </a:solidFill>
              </a:rPr>
              <a:t>nicht</a:t>
            </a:r>
            <a:r>
              <a:rPr lang="en-GB" sz="1800" dirty="0" smtClean="0">
                <a:solidFill>
                  <a:srgbClr val="FF0000"/>
                </a:solidFill>
              </a:rPr>
              <a:t>.</a:t>
            </a:r>
          </a:p>
          <a:p>
            <a:pPr marL="0" indent="0">
              <a:spcBef>
                <a:spcPts val="0"/>
              </a:spcBef>
              <a:buNone/>
            </a:pPr>
            <a:r>
              <a:rPr lang="en-GB" sz="1800" dirty="0" smtClean="0">
                <a:solidFill>
                  <a:srgbClr val="3333FF"/>
                </a:solidFill>
              </a:rPr>
              <a:t>Rap.  Tut </a:t>
            </a:r>
            <a:r>
              <a:rPr lang="en-GB" sz="1800" dirty="0" err="1" smtClean="0">
                <a:solidFill>
                  <a:srgbClr val="3333FF"/>
                </a:solidFill>
              </a:rPr>
              <a:t>mir</a:t>
            </a:r>
            <a:r>
              <a:rPr lang="en-GB" sz="1800" dirty="0" smtClean="0">
                <a:solidFill>
                  <a:srgbClr val="3333FF"/>
                </a:solidFill>
              </a:rPr>
              <a:t> </a:t>
            </a:r>
            <a:r>
              <a:rPr lang="en-GB" sz="1800" dirty="0" err="1" smtClean="0">
                <a:solidFill>
                  <a:srgbClr val="3333FF"/>
                </a:solidFill>
              </a:rPr>
              <a:t>leid</a:t>
            </a:r>
            <a:r>
              <a:rPr lang="en-GB" sz="1800" dirty="0" smtClean="0">
                <a:solidFill>
                  <a:srgbClr val="3333FF"/>
                </a:solidFill>
              </a:rPr>
              <a:t>, </a:t>
            </a:r>
            <a:r>
              <a:rPr lang="en-GB" sz="1800" dirty="0" err="1" smtClean="0">
                <a:solidFill>
                  <a:srgbClr val="3333FF"/>
                </a:solidFill>
              </a:rPr>
              <a:t>aber</a:t>
            </a:r>
            <a:r>
              <a:rPr lang="en-GB" sz="1800" dirty="0" smtClean="0">
                <a:solidFill>
                  <a:srgbClr val="3333FF"/>
                </a:solidFill>
              </a:rPr>
              <a:t> das </a:t>
            </a:r>
            <a:r>
              <a:rPr lang="en-GB" sz="1800" dirty="0" err="1" smtClean="0">
                <a:solidFill>
                  <a:srgbClr val="3333FF"/>
                </a:solidFill>
              </a:rPr>
              <a:t>ist</a:t>
            </a:r>
            <a:r>
              <a:rPr lang="en-GB" sz="1800" dirty="0" smtClean="0">
                <a:solidFill>
                  <a:srgbClr val="3333FF"/>
                </a:solidFill>
              </a:rPr>
              <a:t> so </a:t>
            </a:r>
            <a:r>
              <a:rPr lang="en-GB" sz="1800" dirty="0" err="1" smtClean="0">
                <a:solidFill>
                  <a:srgbClr val="3333FF"/>
                </a:solidFill>
              </a:rPr>
              <a:t>langweilig</a:t>
            </a:r>
            <a:r>
              <a:rPr lang="en-GB" sz="1800" dirty="0" smtClean="0">
                <a:solidFill>
                  <a:srgbClr val="3333FF"/>
                </a:solidFill>
              </a:rPr>
              <a:t>.</a:t>
            </a:r>
          </a:p>
          <a:p>
            <a:pPr marL="0" indent="0">
              <a:spcBef>
                <a:spcPts val="0"/>
              </a:spcBef>
              <a:buNone/>
            </a:pPr>
            <a:r>
              <a:rPr lang="en-GB" sz="1800" dirty="0" err="1" smtClean="0">
                <a:solidFill>
                  <a:srgbClr val="FF0000"/>
                </a:solidFill>
              </a:rPr>
              <a:t>Haben</a:t>
            </a:r>
            <a:r>
              <a:rPr lang="en-GB" sz="1800" dirty="0" smtClean="0">
                <a:solidFill>
                  <a:srgbClr val="FF0000"/>
                </a:solidFill>
              </a:rPr>
              <a:t> </a:t>
            </a:r>
            <a:r>
              <a:rPr lang="en-GB" sz="1800" dirty="0" err="1" smtClean="0">
                <a:solidFill>
                  <a:srgbClr val="FF0000"/>
                </a:solidFill>
              </a:rPr>
              <a:t>sie</a:t>
            </a:r>
            <a:r>
              <a:rPr lang="en-GB" sz="1800" dirty="0" smtClean="0">
                <a:solidFill>
                  <a:srgbClr val="FF0000"/>
                </a:solidFill>
              </a:rPr>
              <a:t> </a:t>
            </a:r>
            <a:r>
              <a:rPr lang="en-GB" sz="1800" dirty="0" err="1" smtClean="0">
                <a:solidFill>
                  <a:srgbClr val="FF0000"/>
                </a:solidFill>
              </a:rPr>
              <a:t>vielleicht</a:t>
            </a:r>
            <a:r>
              <a:rPr lang="en-GB" sz="1800" dirty="0" smtClean="0">
                <a:solidFill>
                  <a:srgbClr val="FF0000"/>
                </a:solidFill>
              </a:rPr>
              <a:t> </a:t>
            </a:r>
            <a:r>
              <a:rPr lang="en-GB" sz="1800" dirty="0" err="1" smtClean="0">
                <a:solidFill>
                  <a:srgbClr val="FF0000"/>
                </a:solidFill>
              </a:rPr>
              <a:t>ein</a:t>
            </a:r>
            <a:r>
              <a:rPr lang="en-GB" sz="1800" dirty="0" smtClean="0">
                <a:solidFill>
                  <a:srgbClr val="FF0000"/>
                </a:solidFill>
              </a:rPr>
              <a:t> </a:t>
            </a:r>
            <a:r>
              <a:rPr lang="en-GB" sz="1800" dirty="0" err="1" smtClean="0">
                <a:solidFill>
                  <a:srgbClr val="FF0000"/>
                </a:solidFill>
              </a:rPr>
              <a:t>Idee,Herr</a:t>
            </a:r>
            <a:r>
              <a:rPr lang="en-GB" sz="1800" dirty="0" smtClean="0">
                <a:solidFill>
                  <a:srgbClr val="FF0000"/>
                </a:solidFill>
              </a:rPr>
              <a:t> Richter?</a:t>
            </a:r>
          </a:p>
          <a:p>
            <a:pPr marL="0" indent="0">
              <a:spcBef>
                <a:spcPts val="0"/>
              </a:spcBef>
              <a:buNone/>
            </a:pPr>
            <a:r>
              <a:rPr lang="en-GB" sz="1800" dirty="0" err="1" smtClean="0">
                <a:solidFill>
                  <a:srgbClr val="3333FF"/>
                </a:solidFill>
              </a:rPr>
              <a:t>Aber</a:t>
            </a:r>
            <a:r>
              <a:rPr lang="en-GB" sz="1800" dirty="0" smtClean="0">
                <a:solidFill>
                  <a:srgbClr val="3333FF"/>
                </a:solidFill>
              </a:rPr>
              <a:t> </a:t>
            </a:r>
            <a:r>
              <a:rPr lang="en-GB" sz="1800" dirty="0" err="1" smtClean="0">
                <a:solidFill>
                  <a:srgbClr val="3333FF"/>
                </a:solidFill>
              </a:rPr>
              <a:t>sicher</a:t>
            </a:r>
            <a:r>
              <a:rPr lang="en-GB" sz="1800" dirty="0" smtClean="0">
                <a:solidFill>
                  <a:srgbClr val="3333FF"/>
                </a:solidFill>
              </a:rPr>
              <a:t>.  Die Beatles und die Rolling Stones.</a:t>
            </a:r>
          </a:p>
          <a:p>
            <a:pPr marL="0" indent="0">
              <a:spcBef>
                <a:spcPts val="0"/>
              </a:spcBef>
              <a:buNone/>
            </a:pPr>
            <a:r>
              <a:rPr lang="en-GB" sz="1800" dirty="0" err="1" smtClean="0">
                <a:solidFill>
                  <a:srgbClr val="FF0000"/>
                </a:solidFill>
              </a:rPr>
              <a:t>Wir</a:t>
            </a:r>
            <a:r>
              <a:rPr lang="en-GB" sz="1800" dirty="0" smtClean="0">
                <a:solidFill>
                  <a:srgbClr val="FF0000"/>
                </a:solidFill>
              </a:rPr>
              <a:t> </a:t>
            </a:r>
            <a:r>
              <a:rPr lang="en-GB" sz="1800" dirty="0" err="1" smtClean="0">
                <a:solidFill>
                  <a:srgbClr val="FF0000"/>
                </a:solidFill>
              </a:rPr>
              <a:t>machen</a:t>
            </a:r>
            <a:r>
              <a:rPr lang="en-GB" sz="1800" dirty="0" smtClean="0">
                <a:solidFill>
                  <a:srgbClr val="FF0000"/>
                </a:solidFill>
              </a:rPr>
              <a:t> </a:t>
            </a:r>
            <a:r>
              <a:rPr lang="en-GB" sz="1800" dirty="0" err="1" smtClean="0">
                <a:solidFill>
                  <a:srgbClr val="FF0000"/>
                </a:solidFill>
              </a:rPr>
              <a:t>auch</a:t>
            </a:r>
            <a:r>
              <a:rPr lang="en-GB" sz="1800" dirty="0" smtClean="0">
                <a:solidFill>
                  <a:srgbClr val="FF0000"/>
                </a:solidFill>
              </a:rPr>
              <a:t> </a:t>
            </a:r>
            <a:r>
              <a:rPr lang="en-GB" sz="1800" dirty="0" err="1" smtClean="0">
                <a:solidFill>
                  <a:srgbClr val="FF0000"/>
                </a:solidFill>
              </a:rPr>
              <a:t>eine</a:t>
            </a:r>
            <a:r>
              <a:rPr lang="en-GB" sz="1800" dirty="0" smtClean="0">
                <a:solidFill>
                  <a:srgbClr val="FF0000"/>
                </a:solidFill>
              </a:rPr>
              <a:t> </a:t>
            </a:r>
            <a:r>
              <a:rPr lang="en-GB" sz="1800" dirty="0">
                <a:solidFill>
                  <a:srgbClr val="FF0000"/>
                </a:solidFill>
              </a:rPr>
              <a:t>S</a:t>
            </a:r>
            <a:r>
              <a:rPr lang="en-GB" sz="1800" dirty="0" smtClean="0">
                <a:solidFill>
                  <a:srgbClr val="FF0000"/>
                </a:solidFill>
              </a:rPr>
              <a:t>ixties Fete.</a:t>
            </a:r>
          </a:p>
          <a:p>
            <a:pPr marL="0" indent="0">
              <a:spcBef>
                <a:spcPts val="0"/>
              </a:spcBef>
              <a:buNone/>
            </a:pPr>
            <a:r>
              <a:rPr lang="en-GB" sz="1800" dirty="0" smtClean="0"/>
              <a:t>(Lesson extract HELEN lesson 2)</a:t>
            </a:r>
          </a:p>
        </p:txBody>
      </p:sp>
      <p:sp>
        <p:nvSpPr>
          <p:cNvPr id="4" name="Content Placeholder 3"/>
          <p:cNvSpPr>
            <a:spLocks noGrp="1"/>
          </p:cNvSpPr>
          <p:nvPr>
            <p:ph sz="half" idx="2"/>
          </p:nvPr>
        </p:nvSpPr>
        <p:spPr>
          <a:xfrm>
            <a:off x="4648200" y="1196752"/>
            <a:ext cx="4038600" cy="4929411"/>
          </a:xfrm>
        </p:spPr>
        <p:txBody>
          <a:bodyPr>
            <a:noAutofit/>
          </a:bodyPr>
          <a:lstStyle/>
          <a:p>
            <a:pPr algn="ctr">
              <a:buNone/>
            </a:pPr>
            <a:r>
              <a:rPr lang="en-GB" sz="2600" dirty="0" smtClean="0"/>
              <a:t>Activity (17 minutes)</a:t>
            </a:r>
          </a:p>
          <a:p>
            <a:pPr marL="0" indent="0"/>
            <a:r>
              <a:rPr lang="en-GB" sz="2600" dirty="0" smtClean="0"/>
              <a:t>Pupils cut out snippets of text</a:t>
            </a:r>
          </a:p>
          <a:p>
            <a:pPr marL="0" indent="0"/>
            <a:r>
              <a:rPr lang="en-GB" sz="2600" dirty="0" smtClean="0"/>
              <a:t>Teacher sequences with whole class</a:t>
            </a:r>
          </a:p>
          <a:p>
            <a:pPr marL="0" indent="0"/>
            <a:r>
              <a:rPr lang="en-GB" sz="2600" dirty="0" smtClean="0"/>
              <a:t>Pupils stick the bits of the conversation in their exercise books. </a:t>
            </a:r>
          </a:p>
          <a:p>
            <a:pPr marL="0" indent="0"/>
            <a:r>
              <a:rPr lang="en-GB" sz="2600" dirty="0" smtClean="0"/>
              <a:t>No comprehension or practice activities. </a:t>
            </a:r>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13</a:t>
            </a:fld>
            <a:endParaRPr lang="en-US" b="0">
              <a:solidFill>
                <a:prstClr val="black">
                  <a:tint val="75000"/>
                </a:prst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Use of games [1]: Treasure Hunt</a:t>
            </a: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14</a:t>
            </a:fld>
            <a:endParaRPr lang="en-US">
              <a:solidFill>
                <a:prstClr val="black">
                  <a:tint val="75000"/>
                </a:prstClr>
              </a:solidFill>
            </a:endParaRPr>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568" y="1196752"/>
            <a:ext cx="8064896" cy="5907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723353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Treasure hunt</a:t>
            </a:r>
            <a:endParaRPr lang="en-GB" dirty="0"/>
          </a:p>
        </p:txBody>
      </p:sp>
      <p:sp>
        <p:nvSpPr>
          <p:cNvPr id="3" name="Content Placeholder 2"/>
          <p:cNvSpPr>
            <a:spLocks noGrp="1"/>
          </p:cNvSpPr>
          <p:nvPr>
            <p:ph idx="1"/>
          </p:nvPr>
        </p:nvSpPr>
        <p:spPr/>
        <p:txBody>
          <a:bodyPr>
            <a:normAutofit/>
          </a:bodyPr>
          <a:lstStyle/>
          <a:p>
            <a:pPr marL="0" indent="0">
              <a:spcAft>
                <a:spcPts val="1200"/>
              </a:spcAft>
              <a:buNone/>
            </a:pPr>
            <a:r>
              <a:rPr lang="en-GB" sz="2800" dirty="0" smtClean="0"/>
              <a:t>10 texts stuck around classroom, e.g. </a:t>
            </a:r>
            <a:r>
              <a:rPr lang="en-GB" sz="2800" i="1" dirty="0" smtClean="0"/>
              <a:t>Mon nom </a:t>
            </a:r>
            <a:r>
              <a:rPr lang="en-GB" sz="2800" i="1" dirty="0" err="1" smtClean="0"/>
              <a:t>est</a:t>
            </a:r>
            <a:r>
              <a:rPr lang="en-GB" sz="2800" i="1" dirty="0" smtClean="0"/>
              <a:t> </a:t>
            </a:r>
            <a:r>
              <a:rPr lang="en-GB" sz="2800" i="1" dirty="0" err="1" smtClean="0"/>
              <a:t>Salim</a:t>
            </a:r>
            <a:r>
              <a:rPr lang="en-GB" sz="2800" i="1" dirty="0" smtClean="0"/>
              <a:t>. Je </a:t>
            </a:r>
            <a:r>
              <a:rPr lang="en-GB" sz="2800" i="1" dirty="0" err="1" smtClean="0"/>
              <a:t>travaille</a:t>
            </a:r>
            <a:r>
              <a:rPr lang="en-GB" sz="2800" i="1" dirty="0" smtClean="0"/>
              <a:t> </a:t>
            </a:r>
            <a:r>
              <a:rPr lang="en-GB" sz="2800" i="1" dirty="0" err="1" smtClean="0"/>
              <a:t>dans</a:t>
            </a:r>
            <a:r>
              <a:rPr lang="en-GB" sz="2800" i="1" dirty="0" smtClean="0"/>
              <a:t> </a:t>
            </a:r>
            <a:r>
              <a:rPr lang="en-GB" sz="2800" i="1" dirty="0" err="1" smtClean="0"/>
              <a:t>une</a:t>
            </a:r>
            <a:r>
              <a:rPr lang="en-GB" sz="2800" i="1" dirty="0" smtClean="0"/>
              <a:t> garage. Je </a:t>
            </a:r>
            <a:r>
              <a:rPr lang="en-GB" sz="2800" i="1" dirty="0" err="1" smtClean="0"/>
              <a:t>suis</a:t>
            </a:r>
            <a:r>
              <a:rPr lang="en-GB" sz="2800" i="1" dirty="0" smtClean="0"/>
              <a:t> </a:t>
            </a:r>
            <a:r>
              <a:rPr lang="en-GB" sz="2800" i="1" dirty="0" err="1" smtClean="0"/>
              <a:t>m</a:t>
            </a:r>
            <a:r>
              <a:rPr lang="en-GB" sz="2800" i="1" dirty="0" err="1" smtClean="0">
                <a:latin typeface="Calibri"/>
              </a:rPr>
              <a:t>écanicien</a:t>
            </a:r>
            <a:r>
              <a:rPr lang="en-GB" sz="2800" i="1" dirty="0" smtClean="0">
                <a:latin typeface="Calibri"/>
              </a:rPr>
              <a:t>.</a:t>
            </a:r>
            <a:endParaRPr lang="en-GB" sz="2800" dirty="0" smtClean="0">
              <a:latin typeface="Calibri"/>
            </a:endParaRPr>
          </a:p>
          <a:p>
            <a:pPr marL="0" indent="0">
              <a:spcAft>
                <a:spcPts val="1200"/>
              </a:spcAft>
              <a:buNone/>
            </a:pPr>
            <a:r>
              <a:rPr lang="en-GB" sz="2800" dirty="0" smtClean="0">
                <a:latin typeface="Calibri"/>
              </a:rPr>
              <a:t>Question on IWB/worksheet e.g. </a:t>
            </a:r>
            <a:r>
              <a:rPr lang="en-GB" sz="2800" i="1" dirty="0" smtClean="0">
                <a:latin typeface="Calibri"/>
              </a:rPr>
              <a:t>Who is a mechanic?</a:t>
            </a:r>
          </a:p>
          <a:p>
            <a:pPr marL="0" indent="0">
              <a:spcAft>
                <a:spcPts val="1200"/>
              </a:spcAft>
              <a:buNone/>
            </a:pPr>
            <a:r>
              <a:rPr lang="en-GB" sz="2800" dirty="0" smtClean="0">
                <a:latin typeface="Calibri"/>
              </a:rPr>
              <a:t>Task for student: </a:t>
            </a:r>
            <a:r>
              <a:rPr lang="en-GB" sz="2800" dirty="0" smtClean="0"/>
              <a:t>identify name/type of occupation</a:t>
            </a:r>
            <a:endParaRPr lang="en-GB" sz="2800" dirty="0" smtClean="0">
              <a:latin typeface="Calibri"/>
            </a:endParaRPr>
          </a:p>
          <a:p>
            <a:pPr marL="0" indent="0">
              <a:spcAft>
                <a:spcPts val="1200"/>
              </a:spcAft>
              <a:buNone/>
            </a:pPr>
            <a:r>
              <a:rPr lang="en-GB" sz="2800" dirty="0" smtClean="0"/>
              <a:t>Outcome: Pupils write down names, e.g. </a:t>
            </a:r>
            <a:r>
              <a:rPr lang="en-GB" sz="2800" i="1" dirty="0" err="1" smtClean="0"/>
              <a:t>Salim</a:t>
            </a:r>
            <a:endParaRPr lang="en-GB" sz="2800" i="1" dirty="0" smtClean="0"/>
          </a:p>
          <a:p>
            <a:pPr marL="0" indent="0">
              <a:spcAft>
                <a:spcPts val="1200"/>
              </a:spcAft>
              <a:buNone/>
            </a:pPr>
            <a:r>
              <a:rPr lang="en-GB" sz="2800" dirty="0" smtClean="0">
                <a:latin typeface="Calibri"/>
              </a:rPr>
              <a:t>Time for activity: 15 min (+ 5 minutes set-up)</a:t>
            </a:r>
          </a:p>
          <a:p>
            <a:pPr marL="0" indent="0">
              <a:buNone/>
            </a:pPr>
            <a:endParaRPr lang="en-GB" sz="2800" i="1"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15</a:t>
            </a:fld>
            <a:endParaRPr lang="en-US">
              <a:solidFill>
                <a:prstClr val="black">
                  <a:tint val="75000"/>
                </a:prstClr>
              </a:solidFill>
            </a:endParaRPr>
          </a:p>
        </p:txBody>
      </p:sp>
    </p:spTree>
    <p:extLst>
      <p:ext uri="{BB962C8B-B14F-4D97-AF65-F5344CB8AC3E}">
        <p14:creationId xmlns:p14="http://schemas.microsoft.com/office/powerpoint/2010/main" xmlns="" val="7627390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Use of games[2]: Red/blue/yellow sentences</a:t>
            </a:r>
            <a:endParaRPr lang="en-GB" sz="3600" dirty="0"/>
          </a:p>
        </p:txBody>
      </p:sp>
      <p:sp>
        <p:nvSpPr>
          <p:cNvPr id="3" name="Content Placeholder 2"/>
          <p:cNvSpPr>
            <a:spLocks noGrp="1"/>
          </p:cNvSpPr>
          <p:nvPr>
            <p:ph idx="1"/>
          </p:nvPr>
        </p:nvSpPr>
        <p:spPr>
          <a:xfrm>
            <a:off x="457200" y="1052736"/>
            <a:ext cx="8229600" cy="5073427"/>
          </a:xfrm>
        </p:spPr>
        <p:txBody>
          <a:bodyPr/>
          <a:lstStyle/>
          <a:p>
            <a:pPr marL="0" indent="0">
              <a:buNone/>
            </a:pP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16</a:t>
            </a:fld>
            <a:endParaRPr lang="en-US">
              <a:solidFill>
                <a:prstClr val="black">
                  <a:tint val="75000"/>
                </a:prstClr>
              </a:solidFill>
            </a:endParaRPr>
          </a:p>
        </p:txBody>
      </p:sp>
      <p:pic>
        <p:nvPicPr>
          <p:cNvPr id="6146" name="Picture 2" descr="C:\Users\Wingate\Desktop\Pictures\Coloured tex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12" y="1124744"/>
            <a:ext cx="9144000" cy="72900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96526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000" dirty="0" smtClean="0"/>
              <a:t>Principle 1 &amp; 2:  Focus on meaning vs. focus on form</a:t>
            </a:r>
            <a:endParaRPr lang="en-GB" sz="3000" dirty="0"/>
          </a:p>
        </p:txBody>
      </p:sp>
      <p:sp>
        <p:nvSpPr>
          <p:cNvPr id="3" name="Content Placeholder 2"/>
          <p:cNvSpPr>
            <a:spLocks noGrp="1"/>
          </p:cNvSpPr>
          <p:nvPr>
            <p:ph idx="1"/>
          </p:nvPr>
        </p:nvSpPr>
        <p:spPr>
          <a:xfrm>
            <a:off x="457200" y="1268760"/>
            <a:ext cx="8229600" cy="4857403"/>
          </a:xfrm>
        </p:spPr>
        <p:txBody>
          <a:bodyPr>
            <a:normAutofit fontScale="85000" lnSpcReduction="10000"/>
          </a:bodyPr>
          <a:lstStyle/>
          <a:p>
            <a:pPr marL="0" indent="0">
              <a:buNone/>
            </a:pPr>
            <a:r>
              <a:rPr lang="en-GB" sz="2400" dirty="0" smtClean="0"/>
              <a:t>Minimal attention to meaning in activities based on reading and listening texts (e.g. completion exercises; identifying colour of sentence).  </a:t>
            </a:r>
          </a:p>
          <a:p>
            <a:pPr marL="0" indent="0">
              <a:buNone/>
            </a:pPr>
            <a:endParaRPr lang="en-GB" sz="2400" dirty="0" smtClean="0"/>
          </a:p>
          <a:p>
            <a:pPr marL="0" indent="0">
              <a:buNone/>
            </a:pPr>
            <a:r>
              <a:rPr lang="en-GB" sz="2400" dirty="0" smtClean="0"/>
              <a:t>No information gap, opinion gap, no need to find out anything from partner/group members.  No tasks or problems to solve, no outcomes.</a:t>
            </a:r>
          </a:p>
          <a:p>
            <a:pPr marL="0" indent="0">
              <a:buNone/>
            </a:pPr>
            <a:endParaRPr lang="en-GB" sz="2400" dirty="0" smtClean="0"/>
          </a:p>
          <a:p>
            <a:pPr marL="0" indent="0">
              <a:buNone/>
            </a:pPr>
            <a:r>
              <a:rPr lang="en-GB" sz="2400" dirty="0" smtClean="0"/>
              <a:t>Focus on producing isolated, de-contextualised and untrue sentences to manipulate structures.</a:t>
            </a:r>
          </a:p>
          <a:p>
            <a:pPr marL="0" indent="0">
              <a:buNone/>
            </a:pPr>
            <a:r>
              <a:rPr lang="en-GB" sz="2400" i="1" dirty="0" smtClean="0"/>
              <a:t>I don’t mind what they say as long as it’s in perfect German</a:t>
            </a:r>
          </a:p>
          <a:p>
            <a:pPr marL="0" indent="0">
              <a:buNone/>
            </a:pPr>
            <a:endParaRPr lang="en-GB" sz="2400" dirty="0" smtClean="0"/>
          </a:p>
          <a:p>
            <a:pPr marL="0" indent="0">
              <a:buNone/>
            </a:pPr>
            <a:r>
              <a:rPr lang="en-GB" sz="2400" dirty="0" smtClean="0"/>
              <a:t>Structures learned and practised in order to enable learners to communicate at some later stage.  </a:t>
            </a:r>
          </a:p>
          <a:p>
            <a:pPr marL="0" indent="0">
              <a:buNone/>
            </a:pPr>
            <a:endParaRPr lang="en-GB" sz="2400" dirty="0" smtClean="0"/>
          </a:p>
          <a:p>
            <a:pPr marL="0" indent="0">
              <a:buNone/>
            </a:pPr>
            <a:r>
              <a:rPr lang="en-GB" sz="2400" dirty="0" smtClean="0"/>
              <a:t>Assessment based on demonstrating ability to use particular forms.  Levels assigned based on tenses, opinions, reasons (relative clauses)</a:t>
            </a:r>
          </a:p>
          <a:p>
            <a:pPr marL="0" indent="0">
              <a:buNone/>
            </a:pPr>
            <a:endParaRPr lang="en-GB" sz="2400" dirty="0" smtClean="0"/>
          </a:p>
          <a:p>
            <a:pPr marL="0" indent="0">
              <a:buNone/>
            </a:pPr>
            <a:endParaRPr lang="en-GB" sz="2400" dirty="0"/>
          </a:p>
          <a:p>
            <a:pPr marL="0" indent="0">
              <a:buNone/>
            </a:pPr>
            <a:endParaRPr lang="en-GB" sz="2400" dirty="0" smtClean="0"/>
          </a:p>
          <a:p>
            <a:pPr marL="0" indent="0">
              <a:buNone/>
            </a:pP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17</a:t>
            </a:fld>
            <a:endParaRPr lang="en-US">
              <a:solidFill>
                <a:prstClr val="black">
                  <a:tint val="75000"/>
                </a:prstClr>
              </a:solidFill>
            </a:endParaRPr>
          </a:p>
        </p:txBody>
      </p:sp>
    </p:spTree>
    <p:extLst>
      <p:ext uri="{BB962C8B-B14F-4D97-AF65-F5344CB8AC3E}">
        <p14:creationId xmlns:p14="http://schemas.microsoft.com/office/powerpoint/2010/main" xmlns="" val="700861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Principles 1 &amp; 2: Focus on meaning/form</a:t>
            </a:r>
            <a:endParaRPr lang="en-GB" sz="3600" dirty="0"/>
          </a:p>
        </p:txBody>
      </p:sp>
      <p:sp>
        <p:nvSpPr>
          <p:cNvPr id="3" name="Content Placeholder 2"/>
          <p:cNvSpPr>
            <a:spLocks noGrp="1"/>
          </p:cNvSpPr>
          <p:nvPr>
            <p:ph idx="1"/>
          </p:nvPr>
        </p:nvSpPr>
        <p:spPr/>
        <p:txBody>
          <a:bodyPr>
            <a:normAutofit/>
          </a:bodyPr>
          <a:lstStyle/>
          <a:p>
            <a:r>
              <a:rPr lang="en-GB" dirty="0" smtClean="0"/>
              <a:t>Alice ‘</a:t>
            </a:r>
            <a:r>
              <a:rPr lang="en-GB" sz="2800" i="1" dirty="0" smtClean="0"/>
              <a:t>eventually the idea is that they can use and apply these structures in any context they wish but I think yes – at the moment they are very much at the practice stage’. </a:t>
            </a:r>
          </a:p>
          <a:p>
            <a:r>
              <a:rPr lang="en-GB" dirty="0" smtClean="0"/>
              <a:t>Understanding grammar is seen as empowering students to use language independently.</a:t>
            </a: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18</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noAutofit/>
          </a:bodyPr>
          <a:lstStyle/>
          <a:p>
            <a:r>
              <a:rPr lang="en-GB" sz="2800" dirty="0" smtClean="0"/>
              <a:t/>
            </a:r>
            <a:br>
              <a:rPr lang="en-GB" sz="2800" dirty="0" smtClean="0"/>
            </a:br>
            <a:r>
              <a:rPr lang="en-GB" sz="3200" dirty="0" smtClean="0"/>
              <a:t>Principle 3: </a:t>
            </a:r>
            <a:r>
              <a:rPr lang="en-GB" sz="3200" dirty="0"/>
              <a:t>R</a:t>
            </a:r>
            <a:r>
              <a:rPr lang="en-GB" sz="3200" b="0" dirty="0" smtClean="0"/>
              <a:t>ich </a:t>
            </a:r>
            <a:r>
              <a:rPr lang="en-GB" sz="3200" dirty="0" smtClean="0"/>
              <a:t>and</a:t>
            </a:r>
            <a:r>
              <a:rPr lang="en-GB" sz="3200" b="0" dirty="0" smtClean="0"/>
              <a:t> meaningful exposure to language in use</a:t>
            </a:r>
            <a:r>
              <a:rPr lang="en-GB" sz="2800" b="0" dirty="0" smtClean="0"/>
              <a:t/>
            </a:r>
            <a:br>
              <a:rPr lang="en-GB" sz="2800" b="0" dirty="0" smtClean="0"/>
            </a:br>
            <a:endParaRPr lang="en-GB" sz="2800" dirty="0"/>
          </a:p>
        </p:txBody>
      </p:sp>
      <p:sp>
        <p:nvSpPr>
          <p:cNvPr id="3" name="Content Placeholder 2"/>
          <p:cNvSpPr>
            <a:spLocks noGrp="1"/>
          </p:cNvSpPr>
          <p:nvPr>
            <p:ph idx="1"/>
          </p:nvPr>
        </p:nvSpPr>
        <p:spPr/>
        <p:txBody>
          <a:bodyPr>
            <a:normAutofit fontScale="92500" lnSpcReduction="10000"/>
          </a:bodyPr>
          <a:lstStyle/>
          <a:p>
            <a:r>
              <a:rPr lang="en-GB" sz="3000" dirty="0" smtClean="0"/>
              <a:t>No authentic materials, highly contrived examples</a:t>
            </a:r>
          </a:p>
          <a:p>
            <a:pPr>
              <a:buNone/>
            </a:pPr>
            <a:r>
              <a:rPr lang="en-GB" sz="3000" i="1" dirty="0" smtClean="0"/>
              <a:t>	</a:t>
            </a:r>
            <a:r>
              <a:rPr lang="en-GB" sz="3000" i="1" dirty="0" smtClean="0">
                <a:solidFill>
                  <a:srgbClr val="FF0000"/>
                </a:solidFill>
              </a:rPr>
              <a:t>N: Where do you get them from, the readings?</a:t>
            </a:r>
            <a:r>
              <a:rPr lang="en-GB" sz="3000" i="1" dirty="0" smtClean="0"/>
              <a:t/>
            </a:r>
            <a:br>
              <a:rPr lang="en-GB" sz="3000" i="1" dirty="0" smtClean="0"/>
            </a:br>
            <a:r>
              <a:rPr lang="en-GB" sz="3000" i="1" dirty="0" smtClean="0">
                <a:solidFill>
                  <a:schemeClr val="accent1"/>
                </a:solidFill>
              </a:rPr>
              <a:t>T:	I make them up, usually.</a:t>
            </a:r>
          </a:p>
          <a:p>
            <a:r>
              <a:rPr lang="en-GB" sz="3000" dirty="0" smtClean="0"/>
              <a:t>Snippets of texts, contrived listening comprehension, lack of context</a:t>
            </a:r>
          </a:p>
          <a:p>
            <a:r>
              <a:rPr lang="en-GB" sz="3000" dirty="0" smtClean="0"/>
              <a:t>No information on target culture.  Simple, specially written texts about Harry Potter, English and </a:t>
            </a:r>
            <a:r>
              <a:rPr lang="en-GB" sz="3000" i="1" dirty="0" smtClean="0"/>
              <a:t>American</a:t>
            </a:r>
            <a:r>
              <a:rPr lang="en-GB" sz="3000" dirty="0" smtClean="0"/>
              <a:t> Films, fictional children describing their fictional and very unreal lives, activities, bedrooms, contents of bags, likes and dislikes, etc.</a:t>
            </a: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19</a:t>
            </a:fld>
            <a:endParaRPr lang="en-US">
              <a:solidFill>
                <a:prstClr val="black">
                  <a:tint val="75000"/>
                </a:prstClr>
              </a:solidFill>
            </a:endParaRPr>
          </a:p>
        </p:txBody>
      </p:sp>
    </p:spTree>
    <p:extLst>
      <p:ext uri="{BB962C8B-B14F-4D97-AF65-F5344CB8AC3E}">
        <p14:creationId xmlns:p14="http://schemas.microsoft.com/office/powerpoint/2010/main" xmlns="" val="2747325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sz="2200" b="0" dirty="0" smtClean="0"/>
              <a:t>Ich bin ziemlich sportlich. Im Frühling spiele ich Tennis. Im Sommer gehe ich jeden Tag schwimmen.....Im Herbst ist das Wetter oft nicht so gut, also spiele ich mit meinen Freunden im Sportzentrum Basketball. Im Winter spiele ich in der Schule Fußball. Meine Freundin Lena ist nicht so sportlich. Im Frühling und Sommer geht sie einkaufen...Im Winter geht sie ins Kino oder sieht fern...</a:t>
            </a:r>
            <a:br>
              <a:rPr lang="de-DE" sz="2200" b="0" dirty="0" smtClean="0"/>
            </a:br>
            <a:endParaRPr lang="en-GB" sz="2200" b="0" dirty="0" smtClean="0"/>
          </a:p>
          <a:p>
            <a:r>
              <a:rPr lang="en-GB" sz="2200" b="0" dirty="0" smtClean="0"/>
              <a:t>I’m quite a sporty person.  In the Spring I play tennis.  In Summer I go swimming every day. In Autumn the weather is often not very good, so I play basketball in the sports centre with my friends.   In Winter I play football at school.  My friend Lena is not very sporty.  In Spring and Summer she goes shopping. In Winter she goes to the cinema or watches television.</a:t>
            </a:r>
          </a:p>
          <a:p>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accent1"/>
                </a:solidFill>
              </a:rPr>
              <a:t>Comprehension questions</a:t>
            </a:r>
            <a:endParaRPr lang="en-GB" sz="4000" dirty="0">
              <a:solidFill>
                <a:schemeClr val="accent1"/>
              </a:solidFill>
            </a:endParaRPr>
          </a:p>
        </p:txBody>
      </p:sp>
      <p:sp>
        <p:nvSpPr>
          <p:cNvPr id="3" name="Content Placeholder 2"/>
          <p:cNvSpPr>
            <a:spLocks noGrp="1"/>
          </p:cNvSpPr>
          <p:nvPr>
            <p:ph idx="1"/>
          </p:nvPr>
        </p:nvSpPr>
        <p:spPr>
          <a:xfrm>
            <a:off x="457200" y="1412776"/>
            <a:ext cx="8229600" cy="4713387"/>
          </a:xfrm>
        </p:spPr>
        <p:txBody>
          <a:bodyPr>
            <a:normAutofit fontScale="92500" lnSpcReduction="10000"/>
          </a:bodyPr>
          <a:lstStyle/>
          <a:p>
            <a:pPr marL="514350" indent="-514350">
              <a:buFont typeface="+mj-lt"/>
              <a:buAutoNum type="arabicPeriod"/>
            </a:pPr>
            <a:r>
              <a:rPr lang="en-GB" sz="2800" dirty="0" smtClean="0"/>
              <a:t>What does Christian do in Winter?</a:t>
            </a:r>
          </a:p>
          <a:p>
            <a:pPr marL="514350" indent="-514350">
              <a:buFont typeface="+mj-lt"/>
              <a:buAutoNum type="arabicPeriod"/>
            </a:pPr>
            <a:r>
              <a:rPr lang="en-GB" sz="2800" dirty="0" smtClean="0"/>
              <a:t>What does Lena do in the Summer?</a:t>
            </a:r>
          </a:p>
          <a:p>
            <a:pPr marL="514350" indent="-514350">
              <a:buFont typeface="+mj-lt"/>
              <a:buAutoNum type="arabicPeriod"/>
            </a:pPr>
            <a:r>
              <a:rPr lang="en-GB" sz="2800" dirty="0" smtClean="0"/>
              <a:t>Is Lena sporty?</a:t>
            </a:r>
          </a:p>
          <a:p>
            <a:pPr marL="0" indent="0">
              <a:buNone/>
            </a:pPr>
            <a:endParaRPr lang="en-GB" sz="2800" b="0" dirty="0" smtClean="0"/>
          </a:p>
          <a:p>
            <a:pPr marL="0" indent="0">
              <a:buNone/>
            </a:pPr>
            <a:r>
              <a:rPr lang="en-GB" sz="2800" b="0" dirty="0" smtClean="0"/>
              <a:t>Even if the text had been authentic, from answering this type of question, what type of information do students learn that …</a:t>
            </a:r>
          </a:p>
          <a:p>
            <a:pPr marL="514350" indent="-514350"/>
            <a:r>
              <a:rPr lang="en-GB" sz="2800" b="0" dirty="0" smtClean="0"/>
              <a:t>… they might find interesting;</a:t>
            </a:r>
          </a:p>
          <a:p>
            <a:pPr marL="514350" indent="-514350"/>
            <a:r>
              <a:rPr lang="en-GB" sz="2800" b="0" dirty="0" smtClean="0"/>
              <a:t>… they might want to know;</a:t>
            </a:r>
          </a:p>
          <a:p>
            <a:pPr marL="514350" indent="-514350"/>
            <a:r>
              <a:rPr lang="en-GB" sz="2800" b="0" dirty="0" smtClean="0"/>
              <a:t>… they could do something useful with?</a:t>
            </a:r>
          </a:p>
          <a:p>
            <a:pPr marL="514350" indent="-514350">
              <a:buNone/>
            </a:pPr>
            <a:r>
              <a:rPr lang="en-GB" sz="2800" b="0" dirty="0" smtClean="0"/>
              <a:t>Does it provide a good model for their own writing?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200" b="0" dirty="0" err="1" smtClean="0"/>
              <a:t>Hola</a:t>
            </a:r>
            <a:r>
              <a:rPr lang="en-GB" sz="2200" b="0" dirty="0" smtClean="0"/>
              <a:t>.  Me llama Harry Potter.  </a:t>
            </a:r>
            <a:r>
              <a:rPr lang="en-GB" sz="2200" b="0" dirty="0" err="1" smtClean="0"/>
              <a:t>Tengo</a:t>
            </a:r>
            <a:r>
              <a:rPr lang="en-GB" sz="2200" b="0" dirty="0" smtClean="0"/>
              <a:t> los </a:t>
            </a:r>
            <a:r>
              <a:rPr lang="en-GB" sz="2200" b="0" dirty="0" err="1" smtClean="0"/>
              <a:t>ojos</a:t>
            </a:r>
            <a:r>
              <a:rPr lang="en-GB" sz="2200" b="0" dirty="0" smtClean="0"/>
              <a:t> </a:t>
            </a:r>
            <a:r>
              <a:rPr lang="en-GB" sz="2200" b="0" dirty="0" err="1" smtClean="0"/>
              <a:t>azules</a:t>
            </a:r>
            <a:r>
              <a:rPr lang="en-GB" sz="2200" b="0" dirty="0" smtClean="0"/>
              <a:t> y </a:t>
            </a:r>
            <a:r>
              <a:rPr lang="en-GB" sz="2200" b="0" dirty="0" err="1" smtClean="0"/>
              <a:t>llevo</a:t>
            </a:r>
            <a:r>
              <a:rPr lang="en-GB" sz="2200" b="0" dirty="0" smtClean="0"/>
              <a:t> </a:t>
            </a:r>
            <a:r>
              <a:rPr lang="en-GB" sz="2200" b="0" dirty="0" err="1" smtClean="0"/>
              <a:t>gafas</a:t>
            </a:r>
            <a:r>
              <a:rPr lang="en-GB" sz="2200" b="0" dirty="0" smtClean="0"/>
              <a:t>.  </a:t>
            </a:r>
            <a:r>
              <a:rPr lang="en-GB" sz="2200" b="0" dirty="0" err="1" smtClean="0"/>
              <a:t>Tengo</a:t>
            </a:r>
            <a:r>
              <a:rPr lang="en-GB" sz="2200" b="0" dirty="0" smtClean="0"/>
              <a:t> el </a:t>
            </a:r>
            <a:r>
              <a:rPr lang="en-GB" sz="2200" b="0" dirty="0" err="1" smtClean="0"/>
              <a:t>pelo</a:t>
            </a:r>
            <a:r>
              <a:rPr lang="en-GB" sz="2200" b="0" dirty="0" smtClean="0"/>
              <a:t> </a:t>
            </a:r>
            <a:r>
              <a:rPr lang="en-GB" sz="2200" b="0" dirty="0" err="1" smtClean="0"/>
              <a:t>corto</a:t>
            </a:r>
            <a:r>
              <a:rPr lang="en-GB" sz="2200" b="0" dirty="0" smtClean="0"/>
              <a:t>, negro y </a:t>
            </a:r>
            <a:r>
              <a:rPr lang="en-GB" sz="2200" b="0" dirty="0" err="1" smtClean="0"/>
              <a:t>liso</a:t>
            </a:r>
            <a:r>
              <a:rPr lang="en-GB" sz="2200" b="0" dirty="0" smtClean="0"/>
              <a:t>.  Soy </a:t>
            </a:r>
            <a:r>
              <a:rPr lang="en-GB" sz="2200" b="0" dirty="0" err="1" smtClean="0"/>
              <a:t>delgado</a:t>
            </a:r>
            <a:r>
              <a:rPr lang="en-GB" sz="2200" b="0" dirty="0" smtClean="0"/>
              <a:t> y un </a:t>
            </a:r>
            <a:r>
              <a:rPr lang="en-GB" sz="2200" b="0" dirty="0" err="1" smtClean="0"/>
              <a:t>poco</a:t>
            </a:r>
            <a:r>
              <a:rPr lang="en-GB" sz="2200" b="0" dirty="0" smtClean="0"/>
              <a:t> </a:t>
            </a:r>
            <a:r>
              <a:rPr lang="en-GB" sz="2200" b="0" dirty="0" err="1" smtClean="0"/>
              <a:t>bajo</a:t>
            </a:r>
            <a:r>
              <a:rPr lang="en-GB" sz="2200" b="0" dirty="0" smtClean="0"/>
              <a:t>. Soy </a:t>
            </a:r>
            <a:r>
              <a:rPr lang="en-GB" sz="2200" b="0" dirty="0" err="1" smtClean="0"/>
              <a:t>muy</a:t>
            </a:r>
            <a:r>
              <a:rPr lang="en-GB" sz="2200" b="0" dirty="0" smtClean="0"/>
              <a:t> simpatico y </a:t>
            </a:r>
            <a:r>
              <a:rPr lang="en-GB" sz="2200" b="0" dirty="0" err="1" smtClean="0"/>
              <a:t>bastante</a:t>
            </a:r>
            <a:r>
              <a:rPr lang="en-GB" sz="2200" b="0" dirty="0" smtClean="0"/>
              <a:t> </a:t>
            </a:r>
            <a:r>
              <a:rPr lang="en-GB" sz="2200" b="0" dirty="0" err="1" smtClean="0"/>
              <a:t>inteligente</a:t>
            </a:r>
            <a:r>
              <a:rPr lang="en-GB" sz="2200" b="0" dirty="0" smtClean="0"/>
              <a:t>, </a:t>
            </a:r>
            <a:r>
              <a:rPr lang="en-GB" sz="2200" b="0" dirty="0" err="1" smtClean="0"/>
              <a:t>pero</a:t>
            </a:r>
            <a:r>
              <a:rPr lang="en-GB" sz="2200" b="0" dirty="0" smtClean="0"/>
              <a:t> no soy </a:t>
            </a:r>
            <a:r>
              <a:rPr lang="en-GB" sz="2200" b="0" dirty="0" err="1" smtClean="0"/>
              <a:t>guapo</a:t>
            </a:r>
            <a:r>
              <a:rPr lang="en-GB" sz="2200" b="0" dirty="0" smtClean="0"/>
              <a:t> en mi opinion.  Sin embargo mi </a:t>
            </a:r>
            <a:r>
              <a:rPr lang="en-GB" sz="2200" b="0" dirty="0" err="1" smtClean="0"/>
              <a:t>amiga</a:t>
            </a:r>
            <a:r>
              <a:rPr lang="en-GB" sz="2200" b="0" dirty="0" smtClean="0"/>
              <a:t> Hermione </a:t>
            </a:r>
            <a:r>
              <a:rPr lang="en-GB" sz="2200" b="0" dirty="0" err="1" smtClean="0"/>
              <a:t>es</a:t>
            </a:r>
            <a:r>
              <a:rPr lang="en-GB" sz="2200" b="0" dirty="0" smtClean="0"/>
              <a:t> </a:t>
            </a:r>
            <a:r>
              <a:rPr lang="en-GB" sz="2200" b="0" dirty="0" err="1" smtClean="0"/>
              <a:t>muy</a:t>
            </a:r>
            <a:r>
              <a:rPr lang="en-GB" sz="2200" b="0" dirty="0" smtClean="0"/>
              <a:t> </a:t>
            </a:r>
            <a:r>
              <a:rPr lang="en-GB" sz="2200" b="0" dirty="0" err="1" smtClean="0"/>
              <a:t>inteligente</a:t>
            </a:r>
            <a:r>
              <a:rPr lang="en-GB" sz="2200" b="0" dirty="0" smtClean="0"/>
              <a:t> y </a:t>
            </a:r>
            <a:r>
              <a:rPr lang="en-GB" sz="2200" b="0" dirty="0" err="1" smtClean="0"/>
              <a:t>es</a:t>
            </a:r>
            <a:r>
              <a:rPr lang="en-GB" sz="2200" b="0" dirty="0" smtClean="0"/>
              <a:t> </a:t>
            </a:r>
            <a:r>
              <a:rPr lang="en-GB" sz="2200" b="0" dirty="0" err="1" smtClean="0"/>
              <a:t>tambien</a:t>
            </a:r>
            <a:r>
              <a:rPr lang="en-GB" sz="2200" b="0" dirty="0" smtClean="0"/>
              <a:t> </a:t>
            </a:r>
            <a:r>
              <a:rPr lang="en-GB" sz="2200" b="0" dirty="0" err="1" smtClean="0"/>
              <a:t>guapisima</a:t>
            </a:r>
            <a:r>
              <a:rPr lang="en-GB" sz="2200" b="0" dirty="0" smtClean="0"/>
              <a:t>, </a:t>
            </a:r>
            <a:r>
              <a:rPr lang="en-GB" sz="2200" b="0" dirty="0" err="1" smtClean="0"/>
              <a:t>pero</a:t>
            </a:r>
            <a:r>
              <a:rPr lang="en-GB" sz="2200" b="0" dirty="0" smtClean="0"/>
              <a:t> a </a:t>
            </a:r>
            <a:r>
              <a:rPr lang="en-GB" sz="2200" b="0" dirty="0" err="1" smtClean="0"/>
              <a:t>veces</a:t>
            </a:r>
            <a:r>
              <a:rPr lang="en-GB" sz="2200" b="0" dirty="0" smtClean="0"/>
              <a:t> no </a:t>
            </a:r>
            <a:r>
              <a:rPr lang="en-GB" sz="2200" b="0" dirty="0" err="1" smtClean="0"/>
              <a:t>es</a:t>
            </a:r>
            <a:r>
              <a:rPr lang="en-GB" sz="2200" b="0" dirty="0" smtClean="0"/>
              <a:t> </a:t>
            </a:r>
            <a:r>
              <a:rPr lang="en-GB" sz="2200" b="0" dirty="0" err="1" smtClean="0"/>
              <a:t>divertida</a:t>
            </a:r>
            <a:r>
              <a:rPr lang="en-GB" sz="2200" b="0" dirty="0" smtClean="0"/>
              <a:t>.  </a:t>
            </a:r>
            <a:r>
              <a:rPr lang="en-GB" sz="2200" b="0" dirty="0" err="1" smtClean="0"/>
              <a:t>Tiene</a:t>
            </a:r>
            <a:r>
              <a:rPr lang="en-GB" sz="2200" b="0" dirty="0" smtClean="0"/>
              <a:t> el </a:t>
            </a:r>
            <a:r>
              <a:rPr lang="en-GB" sz="2200" b="0" dirty="0" err="1" smtClean="0"/>
              <a:t>pelo</a:t>
            </a:r>
            <a:r>
              <a:rPr lang="en-GB" sz="2200" b="0" dirty="0" smtClean="0"/>
              <a:t> largo, </a:t>
            </a:r>
            <a:r>
              <a:rPr lang="en-GB" sz="2200" b="0" dirty="0" err="1" smtClean="0"/>
              <a:t>castaño</a:t>
            </a:r>
            <a:r>
              <a:rPr lang="en-GB" sz="2200" b="0" dirty="0" smtClean="0"/>
              <a:t> y </a:t>
            </a:r>
            <a:r>
              <a:rPr lang="en-GB" sz="2200" b="0" dirty="0" err="1" smtClean="0"/>
              <a:t>rizado</a:t>
            </a:r>
            <a:r>
              <a:rPr lang="en-GB" sz="2200" b="0" dirty="0" smtClean="0"/>
              <a:t> y </a:t>
            </a:r>
            <a:r>
              <a:rPr lang="en-GB" sz="2200" b="0" dirty="0" err="1" smtClean="0"/>
              <a:t>tiene</a:t>
            </a:r>
            <a:r>
              <a:rPr lang="en-GB" sz="2200" b="0" dirty="0" smtClean="0"/>
              <a:t> los </a:t>
            </a:r>
            <a:r>
              <a:rPr lang="en-GB" sz="2200" b="0" dirty="0" err="1" smtClean="0"/>
              <a:t>ojos</a:t>
            </a:r>
            <a:r>
              <a:rPr lang="en-GB" sz="2200" b="0" dirty="0" smtClean="0"/>
              <a:t> </a:t>
            </a:r>
            <a:r>
              <a:rPr lang="en-GB" sz="2200" b="0" dirty="0" err="1" smtClean="0"/>
              <a:t>marrones</a:t>
            </a:r>
            <a:r>
              <a:rPr lang="en-GB" sz="2200" b="0" dirty="0" smtClean="0"/>
              <a:t>.  Me </a:t>
            </a:r>
            <a:r>
              <a:rPr lang="en-GB" sz="2200" b="0" dirty="0" err="1" smtClean="0"/>
              <a:t>gusta</a:t>
            </a:r>
            <a:r>
              <a:rPr lang="en-GB" sz="2200" b="0" dirty="0" smtClean="0"/>
              <a:t> mucho Hermione </a:t>
            </a:r>
            <a:r>
              <a:rPr lang="en-GB" sz="2200" b="0" dirty="0" err="1" smtClean="0"/>
              <a:t>porque</a:t>
            </a:r>
            <a:r>
              <a:rPr lang="en-GB" sz="2200" b="0" dirty="0" smtClean="0"/>
              <a:t> no </a:t>
            </a:r>
            <a:r>
              <a:rPr lang="en-GB" sz="2200" b="0" dirty="0" err="1" smtClean="0"/>
              <a:t>es</a:t>
            </a:r>
            <a:r>
              <a:rPr lang="en-GB" sz="2200" b="0" dirty="0" smtClean="0"/>
              <a:t> </a:t>
            </a:r>
            <a:r>
              <a:rPr lang="en-GB" sz="2200" b="0" dirty="0" err="1" smtClean="0"/>
              <a:t>perezosa</a:t>
            </a:r>
            <a:r>
              <a:rPr lang="en-GB" sz="2200" b="0" dirty="0" smtClean="0"/>
              <a:t> </a:t>
            </a:r>
            <a:r>
              <a:rPr lang="en-GB" sz="2200" b="0" dirty="0" err="1" smtClean="0"/>
              <a:t>ni</a:t>
            </a:r>
            <a:r>
              <a:rPr lang="en-GB" sz="2200" b="0" dirty="0" smtClean="0"/>
              <a:t> </a:t>
            </a:r>
            <a:r>
              <a:rPr lang="en-GB" sz="2200" b="0" dirty="0" err="1" smtClean="0"/>
              <a:t>aburrida</a:t>
            </a:r>
            <a:r>
              <a:rPr lang="en-GB" sz="2200" b="0" dirty="0" smtClean="0"/>
              <a:t>.</a:t>
            </a:r>
          </a:p>
          <a:p>
            <a:endParaRPr lang="en-GB" sz="2200" b="0" dirty="0" smtClean="0"/>
          </a:p>
          <a:p>
            <a:pPr>
              <a:buNone/>
            </a:pPr>
            <a:r>
              <a:rPr lang="en-GB" sz="2200" b="0" dirty="0" err="1" smtClean="0"/>
              <a:t>Verdadero</a:t>
            </a:r>
            <a:r>
              <a:rPr lang="en-GB" sz="2200" b="0" dirty="0" smtClean="0"/>
              <a:t> o </a:t>
            </a:r>
            <a:r>
              <a:rPr lang="en-GB" sz="2200" b="0" dirty="0" err="1" smtClean="0"/>
              <a:t>falso</a:t>
            </a:r>
            <a:r>
              <a:rPr lang="en-GB" sz="2200" b="0" dirty="0" smtClean="0"/>
              <a:t>?</a:t>
            </a:r>
          </a:p>
          <a:p>
            <a:pPr lvl="0">
              <a:buNone/>
            </a:pPr>
            <a:r>
              <a:rPr lang="en-GB" sz="2200" b="0" dirty="0" smtClean="0"/>
              <a:t>1. Harry wears glasses		4. Hermione is always funny.</a:t>
            </a:r>
          </a:p>
          <a:p>
            <a:pPr lvl="0">
              <a:buNone/>
            </a:pPr>
            <a:r>
              <a:rPr lang="en-GB" sz="2200" b="0" dirty="0" smtClean="0"/>
              <a:t>2. He thinks he’s nice		5. Harry thinks she is boring.</a:t>
            </a:r>
          </a:p>
          <a:p>
            <a:pPr lvl="0">
              <a:buNone/>
            </a:pPr>
            <a:r>
              <a:rPr lang="en-GB" sz="2200" b="0" dirty="0" smtClean="0"/>
              <a:t>3. He says he’s very intelligent</a:t>
            </a:r>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08112"/>
          </a:xfrm>
        </p:spPr>
        <p:txBody>
          <a:bodyPr>
            <a:noAutofit/>
          </a:bodyPr>
          <a:lstStyle/>
          <a:p>
            <a:pPr lvl="0"/>
            <a:r>
              <a:rPr lang="en-GB" sz="2800" dirty="0" smtClean="0"/>
              <a:t/>
            </a:r>
            <a:br>
              <a:rPr lang="en-GB" sz="2800" dirty="0" smtClean="0"/>
            </a:br>
            <a:r>
              <a:rPr lang="en-GB" sz="2800" dirty="0" smtClean="0"/>
              <a:t>Principle 4 &amp; 5: </a:t>
            </a:r>
            <a:r>
              <a:rPr lang="en-GB" sz="2800" b="0" dirty="0" smtClean="0"/>
              <a:t>opportunities for contextualised and purposeful </a:t>
            </a:r>
            <a:r>
              <a:rPr lang="en-GB" sz="2800" b="0" i="1" dirty="0" smtClean="0"/>
              <a:t>communication</a:t>
            </a:r>
            <a:r>
              <a:rPr lang="en-GB" sz="2800" b="0" dirty="0" smtClean="0"/>
              <a:t> and </a:t>
            </a:r>
            <a:r>
              <a:rPr lang="en-GB" sz="2800" b="0" i="1" dirty="0" smtClean="0"/>
              <a:t>interaction </a:t>
            </a:r>
            <a:r>
              <a:rPr lang="en-GB" sz="2800" b="0" dirty="0" smtClean="0"/>
              <a:t>in the L2 </a:t>
            </a:r>
            <a:br>
              <a:rPr lang="en-GB" sz="2800" b="0" dirty="0" smtClean="0"/>
            </a:br>
            <a:endParaRPr lang="en-GB" sz="2800" dirty="0"/>
          </a:p>
        </p:txBody>
      </p:sp>
      <p:sp>
        <p:nvSpPr>
          <p:cNvPr id="3" name="Content Placeholder 2"/>
          <p:cNvSpPr>
            <a:spLocks noGrp="1"/>
          </p:cNvSpPr>
          <p:nvPr>
            <p:ph idx="1"/>
          </p:nvPr>
        </p:nvSpPr>
        <p:spPr>
          <a:xfrm>
            <a:off x="457200" y="1700808"/>
            <a:ext cx="8229600" cy="4425355"/>
          </a:xfrm>
        </p:spPr>
        <p:txBody>
          <a:bodyPr>
            <a:normAutofit fontScale="85000" lnSpcReduction="20000"/>
          </a:bodyPr>
          <a:lstStyle/>
          <a:p>
            <a:pPr marL="0" indent="0">
              <a:buNone/>
            </a:pPr>
            <a:r>
              <a:rPr lang="en-GB" sz="2400" b="1" dirty="0" smtClean="0"/>
              <a:t>Language production </a:t>
            </a:r>
            <a:r>
              <a:rPr lang="en-GB" sz="2400" dirty="0" smtClean="0"/>
              <a:t>largely restricted to:</a:t>
            </a:r>
          </a:p>
          <a:p>
            <a:pPr marL="0" indent="0">
              <a:buNone/>
            </a:pPr>
            <a:r>
              <a:rPr lang="en-GB" sz="2400" dirty="0" smtClean="0"/>
              <a:t>-one-word answers (repeating, translating, filling in gaps)</a:t>
            </a:r>
          </a:p>
          <a:p>
            <a:pPr marL="0" indent="0">
              <a:buNone/>
            </a:pPr>
            <a:r>
              <a:rPr lang="en-GB" sz="2400" dirty="0" smtClean="0"/>
              <a:t>-creating </a:t>
            </a:r>
            <a:r>
              <a:rPr lang="en-GB" sz="2400" dirty="0" err="1" smtClean="0"/>
              <a:t>decontextualised</a:t>
            </a:r>
            <a:r>
              <a:rPr lang="en-GB" sz="2400" dirty="0" smtClean="0"/>
              <a:t> sentences using target structures:</a:t>
            </a:r>
          </a:p>
          <a:p>
            <a:r>
              <a:rPr lang="en-GB" sz="2400" i="1" dirty="0" smtClean="0"/>
              <a:t>Say what you did on a train journey </a:t>
            </a:r>
          </a:p>
          <a:p>
            <a:r>
              <a:rPr lang="en-GB" sz="2400" i="1" dirty="0" smtClean="0"/>
              <a:t>Say what you would like to change about your home town (and why)</a:t>
            </a:r>
          </a:p>
          <a:p>
            <a:r>
              <a:rPr lang="en-GB" sz="2400" i="1" dirty="0" smtClean="0"/>
              <a:t>Make a sentence about what you are going to do in order to be more “green”</a:t>
            </a:r>
          </a:p>
          <a:p>
            <a:r>
              <a:rPr lang="en-GB" sz="2400" i="1" dirty="0" smtClean="0"/>
              <a:t>Write 3 sentences about your bedroom</a:t>
            </a:r>
          </a:p>
          <a:p>
            <a:pPr marL="0" indent="0">
              <a:buNone/>
            </a:pPr>
            <a:endParaRPr lang="en-GB" sz="1400" dirty="0" smtClean="0"/>
          </a:p>
          <a:p>
            <a:pPr marL="0" indent="0">
              <a:buNone/>
            </a:pPr>
            <a:r>
              <a:rPr lang="en-GB" sz="2400" b="1" dirty="0" smtClean="0"/>
              <a:t>Activities</a:t>
            </a:r>
            <a:r>
              <a:rPr lang="en-GB" sz="2400" dirty="0"/>
              <a:t>: no communicative purpose, no negotiation of meaning, </a:t>
            </a:r>
            <a:r>
              <a:rPr lang="en-GB" sz="2400" dirty="0" smtClean="0"/>
              <a:t> </a:t>
            </a:r>
            <a:br>
              <a:rPr lang="en-GB" sz="2400" dirty="0" smtClean="0"/>
            </a:br>
            <a:r>
              <a:rPr lang="en-GB" sz="2400" dirty="0" smtClean="0"/>
              <a:t>    little use </a:t>
            </a:r>
            <a:r>
              <a:rPr lang="en-GB" sz="2400" dirty="0"/>
              <a:t>of target </a:t>
            </a:r>
            <a:r>
              <a:rPr lang="en-GB" sz="2400" dirty="0" smtClean="0"/>
              <a:t>language.</a:t>
            </a:r>
          </a:p>
          <a:p>
            <a:pPr marL="0" indent="0">
              <a:buNone/>
            </a:pPr>
            <a:r>
              <a:rPr lang="en-GB" sz="2400" b="1" dirty="0" smtClean="0"/>
              <a:t>Assessment: </a:t>
            </a:r>
            <a:r>
              <a:rPr lang="en-GB" sz="2400" dirty="0" smtClean="0"/>
              <a:t>produce a sentence containing an opinion, more than one tense, relative clause expressing reason</a:t>
            </a:r>
            <a:endParaRPr lang="en-GB" sz="2400" b="1" dirty="0" smtClean="0"/>
          </a:p>
          <a:p>
            <a:pPr marL="0" indent="0">
              <a:buNone/>
            </a:pPr>
            <a:endParaRPr lang="en-GB" sz="1300" dirty="0" smtClean="0"/>
          </a:p>
          <a:p>
            <a:pPr marL="0" indent="0">
              <a:buNone/>
            </a:pPr>
            <a:r>
              <a:rPr lang="en-GB" sz="2400" b="1" dirty="0" smtClean="0"/>
              <a:t>Pair </a:t>
            </a:r>
            <a:r>
              <a:rPr lang="en-GB" sz="2400" b="1" dirty="0"/>
              <a:t>and group work </a:t>
            </a:r>
            <a:r>
              <a:rPr lang="en-GB" sz="2400" dirty="0" smtClean="0"/>
              <a:t>used to complete exercises – interaction </a:t>
            </a:r>
            <a:br>
              <a:rPr lang="en-GB" sz="2400" dirty="0" smtClean="0"/>
            </a:br>
            <a:r>
              <a:rPr lang="en-GB" sz="2400" dirty="0" smtClean="0"/>
              <a:t>    entirely in English.</a:t>
            </a:r>
          </a:p>
          <a:p>
            <a:pPr marL="0" indent="0">
              <a:buNone/>
            </a:pPr>
            <a:endParaRPr lang="en-GB" sz="2400" dirty="0"/>
          </a:p>
          <a:p>
            <a:endParaRPr lang="en-GB" sz="2400" dirty="0"/>
          </a:p>
        </p:txBody>
      </p:sp>
      <p:sp>
        <p:nvSpPr>
          <p:cNvPr id="4" name="Slide Number Placeholder 3"/>
          <p:cNvSpPr>
            <a:spLocks noGrp="1"/>
          </p:cNvSpPr>
          <p:nvPr>
            <p:ph type="sldNum" sz="quarter" idx="12"/>
          </p:nvPr>
        </p:nvSpPr>
        <p:spPr/>
        <p:txBody>
          <a:bodyPr/>
          <a:lstStyle/>
          <a:p>
            <a:pPr>
              <a:defRPr/>
            </a:pPr>
            <a:r>
              <a:rPr lang="en-US" dirty="0" smtClean="0">
                <a:solidFill>
                  <a:prstClr val="black">
                    <a:tint val="75000"/>
                  </a:prstClr>
                </a:solidFill>
              </a:rPr>
              <a:t> </a:t>
            </a:r>
            <a:endParaRPr lang="en-US" dirty="0">
              <a:solidFill>
                <a:prstClr val="black">
                  <a:tint val="75000"/>
                </a:prstClr>
              </a:solidFill>
            </a:endParaRPr>
          </a:p>
        </p:txBody>
      </p:sp>
    </p:spTree>
    <p:extLst>
      <p:ext uri="{BB962C8B-B14F-4D97-AF65-F5344CB8AC3E}">
        <p14:creationId xmlns:p14="http://schemas.microsoft.com/office/powerpoint/2010/main" xmlns="" val="35293428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3600" b="0" dirty="0" smtClean="0"/>
              <a:t>Principle 6: affective and cognitive engagement</a:t>
            </a:r>
            <a:endParaRPr lang="en-GB" dirty="0"/>
          </a:p>
        </p:txBody>
      </p:sp>
      <p:sp>
        <p:nvSpPr>
          <p:cNvPr id="3" name="Content Placeholder 2"/>
          <p:cNvSpPr>
            <a:spLocks noGrp="1"/>
          </p:cNvSpPr>
          <p:nvPr>
            <p:ph idx="1"/>
          </p:nvPr>
        </p:nvSpPr>
        <p:spPr>
          <a:xfrm>
            <a:off x="457200" y="1340768"/>
            <a:ext cx="8229600" cy="4785395"/>
          </a:xfrm>
        </p:spPr>
        <p:txBody>
          <a:bodyPr/>
          <a:lstStyle/>
          <a:p>
            <a:pPr marL="0" indent="0">
              <a:buNone/>
            </a:pPr>
            <a:r>
              <a:rPr lang="en-GB" sz="2400" dirty="0" smtClean="0"/>
              <a:t>Activities: no </a:t>
            </a:r>
            <a:r>
              <a:rPr lang="en-GB" sz="2400" dirty="0"/>
              <a:t>link to pupils’ personal experience</a:t>
            </a:r>
          </a:p>
          <a:p>
            <a:pPr marL="0" indent="0">
              <a:buNone/>
            </a:pPr>
            <a:r>
              <a:rPr lang="en-GB" sz="2400" dirty="0" smtClean="0"/>
              <a:t>Attempt to engage pupils with incentives:</a:t>
            </a:r>
          </a:p>
          <a:p>
            <a:pPr marL="514350" indent="-514350">
              <a:buAutoNum type="arabicPeriod"/>
            </a:pPr>
            <a:r>
              <a:rPr lang="en-GB" sz="2400" dirty="0" smtClean="0"/>
              <a:t>Sweets, points and gimmicks</a:t>
            </a:r>
          </a:p>
          <a:p>
            <a:pPr marL="514350" indent="-514350">
              <a:buAutoNum type="arabicPeriod"/>
            </a:pPr>
            <a:r>
              <a:rPr lang="en-GB" sz="2400" dirty="0" smtClean="0"/>
              <a:t>Games</a:t>
            </a:r>
          </a:p>
          <a:p>
            <a:pPr marL="514350" indent="-514350">
              <a:buNone/>
            </a:pPr>
            <a:r>
              <a:rPr lang="en-GB" sz="2400" dirty="0" smtClean="0"/>
              <a:t>Lack of challenge</a:t>
            </a:r>
          </a:p>
          <a:p>
            <a:pPr marL="514350" indent="-514350">
              <a:buFont typeface="+mj-lt"/>
              <a:buAutoNum type="arabicPeriod"/>
            </a:pPr>
            <a:r>
              <a:rPr lang="en-GB" sz="2400" dirty="0" smtClean="0"/>
              <a:t>Fear of turning students off with hard work</a:t>
            </a:r>
          </a:p>
          <a:p>
            <a:pPr marL="514350" indent="-514350">
              <a:buFont typeface="+mj-lt"/>
              <a:buAutoNum type="arabicPeriod"/>
            </a:pPr>
            <a:r>
              <a:rPr lang="en-GB" sz="2400" dirty="0" smtClean="0"/>
              <a:t>Fear that students will perceive languages as difficult</a:t>
            </a:r>
          </a:p>
          <a:p>
            <a:pPr marL="514350" indent="-514350">
              <a:buNone/>
            </a:pP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24</a:t>
            </a:fld>
            <a:endParaRPr lang="en-US">
              <a:solidFill>
                <a:prstClr val="black">
                  <a:tint val="75000"/>
                </a:prstClr>
              </a:solidFill>
            </a:endParaRPr>
          </a:p>
        </p:txBody>
      </p:sp>
    </p:spTree>
    <p:extLst>
      <p:ext uri="{BB962C8B-B14F-4D97-AF65-F5344CB8AC3E}">
        <p14:creationId xmlns:p14="http://schemas.microsoft.com/office/powerpoint/2010/main" xmlns="" val="2717269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Fun and games (Extracts from interviews)</a:t>
            </a:r>
            <a:endParaRPr lang="en-GB" sz="3600" dirty="0"/>
          </a:p>
        </p:txBody>
      </p:sp>
      <p:sp>
        <p:nvSpPr>
          <p:cNvPr id="3" name="Content Placeholder 2"/>
          <p:cNvSpPr>
            <a:spLocks noGrp="1"/>
          </p:cNvSpPr>
          <p:nvPr>
            <p:ph idx="1"/>
          </p:nvPr>
        </p:nvSpPr>
        <p:spPr>
          <a:xfrm>
            <a:off x="457200" y="1484784"/>
            <a:ext cx="8229600" cy="4641379"/>
          </a:xfrm>
        </p:spPr>
        <p:txBody>
          <a:bodyPr>
            <a:normAutofit fontScale="70000" lnSpcReduction="20000"/>
          </a:bodyPr>
          <a:lstStyle/>
          <a:p>
            <a:r>
              <a:rPr lang="en-GB" sz="3400" i="1" dirty="0"/>
              <a:t>I think it’s a little bit like a </a:t>
            </a:r>
            <a:r>
              <a:rPr lang="en-GB" sz="3400" i="1" dirty="0" err="1" smtClean="0"/>
              <a:t>Butlin’s</a:t>
            </a:r>
            <a:r>
              <a:rPr lang="en-GB" sz="3400" i="1" dirty="0" smtClean="0"/>
              <a:t> </a:t>
            </a:r>
            <a:r>
              <a:rPr lang="en-GB" sz="3400" i="1" dirty="0"/>
              <a:t>red coat so you could imagine it’s jumping around in the front of the class being quite loud and engaging and trying to enthuse the most unwilling participants to get involved</a:t>
            </a:r>
          </a:p>
          <a:p>
            <a:pPr>
              <a:buNone/>
            </a:pPr>
            <a:endParaRPr lang="en-GB" sz="1900" i="1" dirty="0"/>
          </a:p>
          <a:p>
            <a:r>
              <a:rPr lang="en-GB" sz="3400" i="1" dirty="0"/>
              <a:t>I do a lot through games, competition and </a:t>
            </a:r>
            <a:r>
              <a:rPr lang="en-GB" sz="3400" i="1" dirty="0" smtClean="0"/>
              <a:t>offering positive </a:t>
            </a:r>
            <a:r>
              <a:rPr lang="en-GB" sz="3400" i="1" dirty="0"/>
              <a:t>rewards so for example I always have students’ names on the board with whichever class it is with ticks for participation and then the carrot for these donkeys is that they will have positive phone calls, postcards or sometimes </a:t>
            </a:r>
            <a:r>
              <a:rPr lang="en-GB" sz="3400" i="1" dirty="0" smtClean="0"/>
              <a:t>there will be prizes</a:t>
            </a:r>
          </a:p>
          <a:p>
            <a:endParaRPr lang="en-GB" sz="1700" i="1" dirty="0" smtClean="0"/>
          </a:p>
          <a:p>
            <a:r>
              <a:rPr lang="en-GB" sz="3400" i="1" dirty="0"/>
              <a:t>I’ve been to training days where they tell you to make everyone do a dance across the classroom chanting and I think oh not in a million years am I </a:t>
            </a:r>
            <a:r>
              <a:rPr lang="en-GB" sz="3400" i="1" dirty="0" err="1"/>
              <a:t>gonna</a:t>
            </a:r>
            <a:r>
              <a:rPr lang="en-GB" sz="3400" i="1" dirty="0"/>
              <a:t> do </a:t>
            </a:r>
            <a:r>
              <a:rPr lang="en-GB" sz="3400" i="1" dirty="0" smtClean="0"/>
              <a:t>that</a:t>
            </a:r>
            <a:endParaRPr lang="en-GB" sz="3400" i="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Autofit/>
          </a:bodyPr>
          <a:lstStyle/>
          <a:p>
            <a:r>
              <a:rPr lang="en-GB" sz="2300" dirty="0" smtClean="0"/>
              <a:t>Teacher interviews - no reference to language learning theories</a:t>
            </a:r>
          </a:p>
          <a:p>
            <a:r>
              <a:rPr lang="en-GB" sz="2300" dirty="0" smtClean="0"/>
              <a:t>Overwhelming focus on structures and vocabulary  in interviews and observed lessons</a:t>
            </a:r>
          </a:p>
          <a:p>
            <a:r>
              <a:rPr lang="en-GB" sz="2300" dirty="0" smtClean="0"/>
              <a:t>Accurate production of forms (of increasing complexity) prioritised over communication and meaning</a:t>
            </a:r>
          </a:p>
          <a:p>
            <a:r>
              <a:rPr lang="en-GB" sz="2300" dirty="0" smtClean="0"/>
              <a:t>Clear similarities between these 7 teachers</a:t>
            </a:r>
          </a:p>
          <a:p>
            <a:r>
              <a:rPr lang="en-GB" sz="2300" dirty="0" smtClean="0"/>
              <a:t>Teacher principles and practices in line with the assessment system, inspection regime and national curriculum guidelines and reflected in teaching materials (e.g. Andon &amp; Wingate 2013).</a:t>
            </a:r>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26</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pPr>
              <a:buFont typeface="Wingdings" pitchFamily="2" charset="2"/>
              <a:buChar char="&amp;"/>
            </a:pPr>
            <a:r>
              <a:rPr lang="en-GB" dirty="0" smtClean="0"/>
              <a:t>Andon, N. &amp; </a:t>
            </a:r>
            <a:r>
              <a:rPr lang="en-GB" dirty="0" err="1" smtClean="0"/>
              <a:t>Eckerth</a:t>
            </a:r>
            <a:r>
              <a:rPr lang="en-GB" dirty="0" smtClean="0"/>
              <a:t>, J. 2009. </a:t>
            </a:r>
            <a:r>
              <a:rPr lang="en-US" dirty="0" err="1" smtClean="0"/>
              <a:t>Chacun</a:t>
            </a:r>
            <a:r>
              <a:rPr lang="en-US" dirty="0" smtClean="0"/>
              <a:t> à son gout? Task-based L2 pedagogy from the teacher's point of view. </a:t>
            </a:r>
            <a:r>
              <a:rPr lang="en-US" i="1" dirty="0" smtClean="0"/>
              <a:t>International Journal of Applied Linguistics </a:t>
            </a:r>
            <a:r>
              <a:rPr lang="en-US" dirty="0" smtClean="0"/>
              <a:t>19 (3): 286-310.</a:t>
            </a:r>
          </a:p>
          <a:p>
            <a:pPr lvl="0">
              <a:buFont typeface="Wingdings" pitchFamily="2" charset="2"/>
              <a:buChar char="&amp;"/>
            </a:pPr>
            <a:r>
              <a:rPr lang="en-GB" smtClean="0"/>
              <a:t>Andon</a:t>
            </a:r>
            <a:r>
              <a:rPr lang="en-GB" dirty="0" smtClean="0"/>
              <a:t>, N. &amp; Wingate, U. 2013.  Motivation, authenticity and challenge in German textbooks for Key Stage 3. In Gray, J. (ed.) </a:t>
            </a:r>
            <a:r>
              <a:rPr lang="en-GB" i="1" dirty="0" smtClean="0"/>
              <a:t>Critical Perspectives on Language Teaching Materials</a:t>
            </a:r>
            <a:r>
              <a:rPr lang="en-GB" dirty="0" smtClean="0"/>
              <a:t>. Palgrave Macmillan.</a:t>
            </a:r>
          </a:p>
          <a:p>
            <a:pPr lvl="0">
              <a:buFont typeface="Wingdings" pitchFamily="2" charset="2"/>
              <a:buChar char="&amp;"/>
            </a:pPr>
            <a:r>
              <a:rPr lang="en-GB" dirty="0" err="1" smtClean="0"/>
              <a:t>Dörnyei</a:t>
            </a:r>
            <a:r>
              <a:rPr lang="en-GB" dirty="0" smtClean="0"/>
              <a:t>, Z., 2013. Communicative Language Teaching in the twenty-first century: The ‘Principled Communicative Approach’. In</a:t>
            </a:r>
            <a:r>
              <a:rPr lang="en-GB" i="1" dirty="0" smtClean="0"/>
              <a:t> </a:t>
            </a:r>
            <a:r>
              <a:rPr lang="en-GB" dirty="0" smtClean="0"/>
              <a:t>Arnold, J. and </a:t>
            </a:r>
            <a:r>
              <a:rPr lang="en-GB" dirty="0" err="1" smtClean="0"/>
              <a:t>Murphey</a:t>
            </a:r>
            <a:r>
              <a:rPr lang="en-GB" dirty="0" smtClean="0"/>
              <a:t>, T. (eds.) </a:t>
            </a:r>
            <a:r>
              <a:rPr lang="en-GB" i="1" dirty="0" smtClean="0"/>
              <a:t>Meaningful Action: Earl </a:t>
            </a:r>
            <a:r>
              <a:rPr lang="en-GB" i="1" dirty="0" err="1" smtClean="0"/>
              <a:t>Stevick's</a:t>
            </a:r>
            <a:r>
              <a:rPr lang="en-GB" i="1" dirty="0" smtClean="0"/>
              <a:t> Influence on Language Teaching.  </a:t>
            </a:r>
            <a:r>
              <a:rPr lang="en-GB" dirty="0" smtClean="0"/>
              <a:t>Cambridge: Cambridge University Press. 161-171. DOWNLOADABLE FROM </a:t>
            </a:r>
            <a:r>
              <a:rPr lang="en-GB" dirty="0" smtClean="0">
                <a:hlinkClick r:id="rId2"/>
              </a:rPr>
              <a:t>www.zoltandornyei.co.uk</a:t>
            </a:r>
            <a:r>
              <a:rPr lang="en-GB" dirty="0" smtClean="0"/>
              <a:t> </a:t>
            </a:r>
          </a:p>
          <a:p>
            <a:pPr lvl="0">
              <a:buFont typeface="Wingdings" pitchFamily="2" charset="2"/>
              <a:buChar char="&amp;"/>
            </a:pPr>
            <a:r>
              <a:rPr lang="en-GB" dirty="0" smtClean="0"/>
              <a:t>Ellis, R. 2008. Principles of instructed second language acquisition.  </a:t>
            </a:r>
            <a:r>
              <a:rPr lang="en-GB" i="1" dirty="0" smtClean="0"/>
              <a:t>CAL Digest </a:t>
            </a:r>
            <a:r>
              <a:rPr lang="en-GB" dirty="0" smtClean="0"/>
              <a:t>December 2008.</a:t>
            </a:r>
          </a:p>
          <a:p>
            <a:pPr lvl="0">
              <a:buFont typeface="Wingdings" pitchFamily="2" charset="2"/>
              <a:buChar char="&amp;"/>
            </a:pPr>
            <a:r>
              <a:rPr lang="en-GB" dirty="0" smtClean="0"/>
              <a:t>Gordon, A. &amp; </a:t>
            </a:r>
            <a:r>
              <a:rPr lang="en-GB" dirty="0" err="1" smtClean="0"/>
              <a:t>Lanzer</a:t>
            </a:r>
            <a:r>
              <a:rPr lang="en-GB" dirty="0" smtClean="0"/>
              <a:t>, H. (2002a) </a:t>
            </a:r>
            <a:r>
              <a:rPr lang="en-GB" i="1" dirty="0" smtClean="0"/>
              <a:t>Logo! 1 Pupil’s Book </a:t>
            </a:r>
            <a:r>
              <a:rPr lang="en-GB" dirty="0" smtClean="0"/>
              <a:t>Oxford: Heinemann.</a:t>
            </a:r>
          </a:p>
          <a:p>
            <a:pPr lvl="0">
              <a:buFont typeface="Wingdings" pitchFamily="2" charset="2"/>
              <a:buChar char="&amp;"/>
            </a:pPr>
            <a:r>
              <a:rPr lang="en-GB" dirty="0" smtClean="0"/>
              <a:t>Graham, S. &amp; </a:t>
            </a:r>
            <a:r>
              <a:rPr lang="en-GB" dirty="0" err="1" smtClean="0"/>
              <a:t>Macaro</a:t>
            </a:r>
            <a:r>
              <a:rPr lang="en-GB" dirty="0" smtClean="0"/>
              <a:t>, E. 2013. PDC in MFL: Research for Language Teaching.  Downloaded from </a:t>
            </a:r>
            <a:r>
              <a:rPr lang="en-GB" u="sng" dirty="0" smtClean="0">
                <a:hlinkClick r:id="rId3"/>
              </a:rPr>
              <a:t>http://pdcinmfl.com/</a:t>
            </a:r>
            <a:r>
              <a:rPr lang="en-GB" dirty="0" smtClean="0"/>
              <a:t> on 12/07/2013.</a:t>
            </a:r>
          </a:p>
          <a:p>
            <a:pPr lvl="0">
              <a:buFont typeface="Wingdings" pitchFamily="2" charset="2"/>
              <a:buChar char="&amp;"/>
            </a:pPr>
            <a:r>
              <a:rPr lang="en-GB" dirty="0" smtClean="0"/>
              <a:t>Green, J. &amp; </a:t>
            </a:r>
            <a:r>
              <a:rPr lang="en-GB" dirty="0" err="1" smtClean="0"/>
              <a:t>Lanzer</a:t>
            </a:r>
            <a:r>
              <a:rPr lang="en-GB" dirty="0" smtClean="0"/>
              <a:t>, H. (2002b) </a:t>
            </a:r>
            <a:r>
              <a:rPr lang="en-GB" i="1" dirty="0" smtClean="0"/>
              <a:t>Logo! 2 Teacher’s Guide </a:t>
            </a:r>
            <a:r>
              <a:rPr lang="en-GB" dirty="0" smtClean="0"/>
              <a:t>Oxford: Heinemann.</a:t>
            </a:r>
          </a:p>
          <a:p>
            <a:pPr lvl="0">
              <a:buFont typeface="Wingdings" pitchFamily="2" charset="2"/>
              <a:buChar char="&amp;"/>
            </a:pPr>
            <a:r>
              <a:rPr lang="en-GB" dirty="0" err="1" smtClean="0"/>
              <a:t>Lanzer</a:t>
            </a:r>
            <a:r>
              <a:rPr lang="en-GB" dirty="0" smtClean="0"/>
              <a:t>, H. (2002) </a:t>
            </a:r>
            <a:r>
              <a:rPr lang="en-GB" i="1" dirty="0" smtClean="0"/>
              <a:t>Logo! 2 Pupil’s Book </a:t>
            </a:r>
            <a:r>
              <a:rPr lang="en-GB" dirty="0" smtClean="0"/>
              <a:t>Oxford: Heinemann.</a:t>
            </a:r>
          </a:p>
          <a:p>
            <a:pPr>
              <a:buFont typeface="Wingdings" pitchFamily="2" charset="2"/>
              <a:buChar char="&amp;"/>
            </a:pPr>
            <a:r>
              <a:rPr lang="en-GB" dirty="0" err="1" smtClean="0"/>
              <a:t>Lightbown</a:t>
            </a:r>
            <a:r>
              <a:rPr lang="en-GB" dirty="0" smtClean="0"/>
              <a:t>, P. (2000). </a:t>
            </a:r>
            <a:r>
              <a:rPr lang="en-US" dirty="0" smtClean="0"/>
              <a:t>Anniversary article. Classroom SLA research and second language teaching. </a:t>
            </a:r>
            <a:r>
              <a:rPr lang="en-US" i="1" dirty="0" smtClean="0"/>
              <a:t>Applied Linguistics </a:t>
            </a:r>
            <a:r>
              <a:rPr lang="en-US" dirty="0" smtClean="0"/>
              <a:t>21 (4): 431-462. </a:t>
            </a:r>
            <a:endParaRPr lang="en-GB" dirty="0" smtClean="0"/>
          </a:p>
          <a:p>
            <a:pPr lvl="0">
              <a:buFont typeface="Wingdings" pitchFamily="2" charset="2"/>
              <a:buChar char="&amp;"/>
            </a:pPr>
            <a:r>
              <a:rPr lang="en-GB" dirty="0" smtClean="0"/>
              <a:t>McNeill, J. &amp; Williams, S. (2004) </a:t>
            </a:r>
            <a:r>
              <a:rPr lang="en-GB" i="1" dirty="0" smtClean="0"/>
              <a:t>Echo 1 Pupil’s Book </a:t>
            </a:r>
            <a:r>
              <a:rPr lang="en-GB" dirty="0" smtClean="0"/>
              <a:t>Oxford: Heinemann.</a:t>
            </a:r>
          </a:p>
          <a:p>
            <a:pPr lvl="0">
              <a:buFont typeface="Wingdings" pitchFamily="2" charset="2"/>
              <a:buChar char="&amp;"/>
            </a:pPr>
            <a:r>
              <a:rPr lang="en-GB" dirty="0" smtClean="0"/>
              <a:t>McNeill, J. &amp; Williams, S. (2005) </a:t>
            </a:r>
            <a:r>
              <a:rPr lang="en-GB" i="1" dirty="0" smtClean="0"/>
              <a:t>Echo 2 Pupil’s Book </a:t>
            </a:r>
            <a:r>
              <a:rPr lang="en-GB" dirty="0" smtClean="0"/>
              <a:t>Oxford: Heinemann.</a:t>
            </a:r>
          </a:p>
          <a:p>
            <a:pPr lvl="0">
              <a:buFont typeface="Wingdings" pitchFamily="2" charset="2"/>
              <a:buChar char="&amp;"/>
            </a:pPr>
            <a:r>
              <a:rPr lang="en-GB" dirty="0" smtClean="0"/>
              <a:t>Tomlinson, B. 2013.  Second language acquisition and materials development.  In Tomlinson, B. (ed.)  </a:t>
            </a:r>
            <a:r>
              <a:rPr lang="en-GB" i="1" dirty="0" smtClean="0"/>
              <a:t>Applied Linguistics and Materials Development</a:t>
            </a:r>
            <a:r>
              <a:rPr lang="en-GB" dirty="0" smtClean="0"/>
              <a:t>. London: Bloomsbury Academic.</a:t>
            </a:r>
          </a:p>
          <a:p>
            <a:pPr lvl="0">
              <a:buFont typeface="Wingdings" pitchFamily="2" charset="2"/>
              <a:buChar char="&amp;"/>
            </a:pPr>
            <a:r>
              <a:rPr lang="en-GB" dirty="0" smtClean="0"/>
              <a:t>Willis, J &amp; Willis, D. 1988. </a:t>
            </a:r>
            <a:r>
              <a:rPr lang="en-GB" i="1" dirty="0" smtClean="0"/>
              <a:t>Collins COBUILD English Course Student’s Book 1</a:t>
            </a:r>
            <a:r>
              <a:rPr lang="en-GB" dirty="0" smtClean="0"/>
              <a:t>. London: Collins ELT.</a:t>
            </a:r>
            <a:endParaRPr lang="en-US"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27</a:t>
            </a:fld>
            <a:endParaRPr lang="en-US">
              <a:solidFill>
                <a:prstClr val="black">
                  <a:tint val="75000"/>
                </a:prstClr>
              </a:solidFill>
            </a:endParaRPr>
          </a:p>
        </p:txBody>
      </p:sp>
    </p:spTree>
  </p:cSld>
  <p:clrMapOvr>
    <a:masterClrMapping/>
  </p:clrMapOvr>
</p:sld>
</file>

<file path=ppt/theme/theme1.xml><?xml version="1.0" encoding="utf-8"?>
<a:theme xmlns:a="http://schemas.openxmlformats.org/drawingml/2006/main" name="Kings_college">
  <a:themeElements>
    <a:clrScheme name="">
      <a:dk1>
        <a:srgbClr val="000000"/>
      </a:dk1>
      <a:lt1>
        <a:srgbClr val="D6F0F6"/>
      </a:lt1>
      <a:dk2>
        <a:srgbClr val="065981"/>
      </a:dk2>
      <a:lt2>
        <a:srgbClr val="FFFFFF"/>
      </a:lt2>
      <a:accent1>
        <a:srgbClr val="8088BF"/>
      </a:accent1>
      <a:accent2>
        <a:srgbClr val="D16EB4"/>
      </a:accent2>
      <a:accent3>
        <a:srgbClr val="E8F6FA"/>
      </a:accent3>
      <a:accent4>
        <a:srgbClr val="000000"/>
      </a:accent4>
      <a:accent5>
        <a:srgbClr val="C0C3DC"/>
      </a:accent5>
      <a:accent6>
        <a:srgbClr val="BD63A3"/>
      </a:accent6>
      <a:hlink>
        <a:srgbClr val="B3B8D9"/>
      </a:hlink>
      <a:folHlink>
        <a:srgbClr val="E3A8D2"/>
      </a:folHlink>
    </a:clrScheme>
    <a:fontScheme name="Kings_college">
      <a:majorFont>
        <a:latin typeface="Caslon540 BT"/>
        <a:ea typeface=""/>
        <a:cs typeface=""/>
      </a:majorFont>
      <a:minorFont>
        <a:latin typeface="Caslon540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spDef>
    <a:ln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lnDef>
  </a:objectDefaults>
  <a:extraClrSchemeLst>
    <a:extraClrScheme>
      <a:clrScheme name="Kings_colleg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ings_colleg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ings_colleg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ings_colleg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ings_colleg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ings_colleg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ings_colleg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KCLillustrated(2).potx</Template>
  <TotalTime>23880</TotalTime>
  <Words>5876</Words>
  <Application>Microsoft Office PowerPoint</Application>
  <PresentationFormat>On-screen Show (4:3)</PresentationFormat>
  <Paragraphs>290</Paragraphs>
  <Slides>27</Slides>
  <Notes>26</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Kings_college</vt:lpstr>
      <vt:lpstr>Office Theme</vt:lpstr>
      <vt:lpstr>SLARF Colloquium St Mary’s University – Twickenham, London  Where are the tasks? The (sad) case of MFL in the UK classrooms  Nick Andon  King’s College London May 31st 2014    .  </vt:lpstr>
      <vt:lpstr>Two groups of teachers</vt:lpstr>
      <vt:lpstr>Context 1: EFL teachers in language schools</vt:lpstr>
      <vt:lpstr>Context 2:  MFL at KS3</vt:lpstr>
      <vt:lpstr>Questions</vt:lpstr>
      <vt:lpstr>Challenge of relating beliefs &amp; practices to TBLT</vt:lpstr>
      <vt:lpstr>Principles for instructed SLL</vt:lpstr>
      <vt:lpstr>Data collection/participants</vt:lpstr>
      <vt:lpstr>Speaking activities in Logo 2 U5 (handout)</vt:lpstr>
      <vt:lpstr>Slide 10</vt:lpstr>
      <vt:lpstr>Opportunities to produce language</vt:lpstr>
      <vt:lpstr>Johanns Familie - taskified</vt:lpstr>
      <vt:lpstr>Working with a text –actual example</vt:lpstr>
      <vt:lpstr>Use of games [1]: Treasure Hunt</vt:lpstr>
      <vt:lpstr>Treasure hunt</vt:lpstr>
      <vt:lpstr>Use of games[2]: Red/blue/yellow sentences</vt:lpstr>
      <vt:lpstr>Principle 1 &amp; 2:  Focus on meaning vs. focus on form</vt:lpstr>
      <vt:lpstr>Principles 1 &amp; 2: Focus on meaning/form</vt:lpstr>
      <vt:lpstr> Principle 3: Rich and meaningful exposure to language in use </vt:lpstr>
      <vt:lpstr>Slide 20</vt:lpstr>
      <vt:lpstr>Comprehension questions</vt:lpstr>
      <vt:lpstr>Slide 22</vt:lpstr>
      <vt:lpstr> Principle 4 &amp; 5: opportunities for contextualised and purposeful communication and interaction in the L2  </vt:lpstr>
      <vt:lpstr>Principle 6: affective and cognitive engagement</vt:lpstr>
      <vt:lpstr>Fun and games (Extracts from interviews)</vt:lpstr>
      <vt:lpstr>Conclusions</vt:lpstr>
      <vt:lpstr>references</vt:lpstr>
    </vt:vector>
  </TitlesOfParts>
  <Company>kcl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King’s College London</dc:title>
  <dc:creator>timur.asar</dc:creator>
  <dc:description>developed by Operandi Limited</dc:description>
  <cp:lastModifiedBy>Nick Andon</cp:lastModifiedBy>
  <cp:revision>359</cp:revision>
  <dcterms:created xsi:type="dcterms:W3CDTF">2011-11-10T19:19:47Z</dcterms:created>
  <dcterms:modified xsi:type="dcterms:W3CDTF">2014-05-30T17:37:36Z</dcterms:modified>
</cp:coreProperties>
</file>